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61" r:id="rId6"/>
    <p:sldId id="276" r:id="rId7"/>
    <p:sldId id="260" r:id="rId8"/>
    <p:sldId id="262" r:id="rId9"/>
    <p:sldId id="263" r:id="rId10"/>
    <p:sldId id="264" r:id="rId11"/>
    <p:sldId id="265" r:id="rId12"/>
    <p:sldId id="270" r:id="rId13"/>
    <p:sldId id="266" r:id="rId14"/>
    <p:sldId id="277" r:id="rId15"/>
    <p:sldId id="278" r:id="rId16"/>
    <p:sldId id="267" r:id="rId17"/>
    <p:sldId id="269" r:id="rId18"/>
    <p:sldId id="268" r:id="rId19"/>
    <p:sldId id="280" r:id="rId20"/>
    <p:sldId id="279" r:id="rId21"/>
    <p:sldId id="271"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98" autoAdjust="0"/>
    <p:restoredTop sz="94660"/>
  </p:normalViewPr>
  <p:slideViewPr>
    <p:cSldViewPr snapToGrid="0">
      <p:cViewPr varScale="1">
        <p:scale>
          <a:sx n="82" d="100"/>
          <a:sy n="82" d="100"/>
        </p:scale>
        <p:origin x="734"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ama Talwar" userId="3a42744b5ca0e970" providerId="LiveId" clId="{8A310F71-599B-4197-B1F9-FDEBDEBA003D}"/>
    <pc:docChg chg="undo custSel addSld delSld modSld">
      <pc:chgData name="sudama Talwar" userId="3a42744b5ca0e970" providerId="LiveId" clId="{8A310F71-599B-4197-B1F9-FDEBDEBA003D}" dt="2025-08-21T05:27:19.341" v="585" actId="478"/>
      <pc:docMkLst>
        <pc:docMk/>
      </pc:docMkLst>
      <pc:sldChg chg="modSp mod">
        <pc:chgData name="sudama Talwar" userId="3a42744b5ca0e970" providerId="LiveId" clId="{8A310F71-599B-4197-B1F9-FDEBDEBA003D}" dt="2025-08-21T04:26:07.544" v="53" actId="20577"/>
        <pc:sldMkLst>
          <pc:docMk/>
          <pc:sldMk cId="3097955374" sldId="260"/>
        </pc:sldMkLst>
        <pc:spChg chg="mod">
          <ac:chgData name="sudama Talwar" userId="3a42744b5ca0e970" providerId="LiveId" clId="{8A310F71-599B-4197-B1F9-FDEBDEBA003D}" dt="2025-08-21T04:26:07.544" v="53" actId="20577"/>
          <ac:spMkLst>
            <pc:docMk/>
            <pc:sldMk cId="3097955374" sldId="260"/>
            <ac:spMk id="3" creationId="{C1A37F8F-8630-B434-4760-E02FDA96BA28}"/>
          </ac:spMkLst>
        </pc:spChg>
      </pc:sldChg>
      <pc:sldChg chg="addSp delSp modSp mod">
        <pc:chgData name="sudama Talwar" userId="3a42744b5ca0e970" providerId="LiveId" clId="{8A310F71-599B-4197-B1F9-FDEBDEBA003D}" dt="2025-08-21T05:27:19.341" v="585" actId="478"/>
        <pc:sldMkLst>
          <pc:docMk/>
          <pc:sldMk cId="3050609058" sldId="261"/>
        </pc:sldMkLst>
        <pc:spChg chg="mod">
          <ac:chgData name="sudama Talwar" userId="3a42744b5ca0e970" providerId="LiveId" clId="{8A310F71-599B-4197-B1F9-FDEBDEBA003D}" dt="2025-08-21T04:20:49.616" v="9" actId="1076"/>
          <ac:spMkLst>
            <pc:docMk/>
            <pc:sldMk cId="3050609058" sldId="261"/>
            <ac:spMk id="2" creationId="{738F49A1-B01E-27B4-6C55-1F938E5F4816}"/>
          </ac:spMkLst>
        </pc:spChg>
        <pc:spChg chg="mod">
          <ac:chgData name="sudama Talwar" userId="3a42744b5ca0e970" providerId="LiveId" clId="{8A310F71-599B-4197-B1F9-FDEBDEBA003D}" dt="2025-08-21T05:23:49.415" v="575" actId="14100"/>
          <ac:spMkLst>
            <pc:docMk/>
            <pc:sldMk cId="3050609058" sldId="261"/>
            <ac:spMk id="3" creationId="{144B5A32-608D-795E-A282-7AF68532E4D9}"/>
          </ac:spMkLst>
        </pc:spChg>
        <pc:spChg chg="mod">
          <ac:chgData name="sudama Talwar" userId="3a42744b5ca0e970" providerId="LiveId" clId="{8A310F71-599B-4197-B1F9-FDEBDEBA003D}" dt="2025-08-21T05:25:29.853" v="577" actId="255"/>
          <ac:spMkLst>
            <pc:docMk/>
            <pc:sldMk cId="3050609058" sldId="261"/>
            <ac:spMk id="4" creationId="{1F4F546A-8D86-4C26-ABE1-BC58ECFE7F98}"/>
          </ac:spMkLst>
        </pc:spChg>
        <pc:picChg chg="add del mod">
          <ac:chgData name="sudama Talwar" userId="3a42744b5ca0e970" providerId="LiveId" clId="{8A310F71-599B-4197-B1F9-FDEBDEBA003D}" dt="2025-08-21T05:27:19.341" v="585" actId="478"/>
          <ac:picMkLst>
            <pc:docMk/>
            <pc:sldMk cId="3050609058" sldId="261"/>
            <ac:picMk id="6" creationId="{AF0AF846-8605-26A7-4D52-DB7AB54921AC}"/>
          </ac:picMkLst>
        </pc:picChg>
      </pc:sldChg>
      <pc:sldChg chg="modSp mod">
        <pc:chgData name="sudama Talwar" userId="3a42744b5ca0e970" providerId="LiveId" clId="{8A310F71-599B-4197-B1F9-FDEBDEBA003D}" dt="2025-08-21T04:27:20.554" v="56" actId="14100"/>
        <pc:sldMkLst>
          <pc:docMk/>
          <pc:sldMk cId="1803856137" sldId="262"/>
        </pc:sldMkLst>
        <pc:spChg chg="mod">
          <ac:chgData name="sudama Talwar" userId="3a42744b5ca0e970" providerId="LiveId" clId="{8A310F71-599B-4197-B1F9-FDEBDEBA003D}" dt="2025-08-21T04:27:20.554" v="56" actId="14100"/>
          <ac:spMkLst>
            <pc:docMk/>
            <pc:sldMk cId="1803856137" sldId="262"/>
            <ac:spMk id="3" creationId="{6B7BC94E-1081-5AF9-CE85-9D385F2444BE}"/>
          </ac:spMkLst>
        </pc:spChg>
      </pc:sldChg>
      <pc:sldChg chg="delSp new del mod setBg">
        <pc:chgData name="sudama Talwar" userId="3a42744b5ca0e970" providerId="LiveId" clId="{8A310F71-599B-4197-B1F9-FDEBDEBA003D}" dt="2025-08-21T04:30:32.137" v="61" actId="2696"/>
        <pc:sldMkLst>
          <pc:docMk/>
          <pc:sldMk cId="1997416002" sldId="276"/>
        </pc:sldMkLst>
        <pc:spChg chg="del">
          <ac:chgData name="sudama Talwar" userId="3a42744b5ca0e970" providerId="LiveId" clId="{8A310F71-599B-4197-B1F9-FDEBDEBA003D}" dt="2025-08-21T04:28:59.816" v="58" actId="478"/>
          <ac:spMkLst>
            <pc:docMk/>
            <pc:sldMk cId="1997416002" sldId="276"/>
            <ac:spMk id="2" creationId="{F27E7DE6-5B50-17D8-5924-F3E85BBA4B3B}"/>
          </ac:spMkLst>
        </pc:spChg>
        <pc:spChg chg="del">
          <ac:chgData name="sudama Talwar" userId="3a42744b5ca0e970" providerId="LiveId" clId="{8A310F71-599B-4197-B1F9-FDEBDEBA003D}" dt="2025-08-21T04:29:04.284" v="59" actId="478"/>
          <ac:spMkLst>
            <pc:docMk/>
            <pc:sldMk cId="1997416002" sldId="276"/>
            <ac:spMk id="3" creationId="{ED5BB406-DEFD-C5E2-5B42-1FE023EEFAF6}"/>
          </ac:spMkLst>
        </pc:spChg>
      </pc:sldChg>
      <pc:sldChg chg="addSp delSp modSp add mod">
        <pc:chgData name="sudama Talwar" userId="3a42744b5ca0e970" providerId="LiveId" clId="{8A310F71-599B-4197-B1F9-FDEBDEBA003D}" dt="2025-08-21T05:22:02.227" v="555" actId="1076"/>
        <pc:sldMkLst>
          <pc:docMk/>
          <pc:sldMk cId="3144436548" sldId="276"/>
        </pc:sldMkLst>
        <pc:spChg chg="del">
          <ac:chgData name="sudama Talwar" userId="3a42744b5ca0e970" providerId="LiveId" clId="{8A310F71-599B-4197-B1F9-FDEBDEBA003D}" dt="2025-08-21T04:32:02.633" v="65" actId="478"/>
          <ac:spMkLst>
            <pc:docMk/>
            <pc:sldMk cId="3144436548" sldId="276"/>
            <ac:spMk id="2" creationId="{B5E6C5ED-A77F-26F4-2DED-0EC77D119AD7}"/>
          </ac:spMkLst>
        </pc:spChg>
        <pc:spChg chg="del">
          <ac:chgData name="sudama Talwar" userId="3a42744b5ca0e970" providerId="LiveId" clId="{8A310F71-599B-4197-B1F9-FDEBDEBA003D}" dt="2025-08-21T04:31:55.633" v="63" actId="478"/>
          <ac:spMkLst>
            <pc:docMk/>
            <pc:sldMk cId="3144436548" sldId="276"/>
            <ac:spMk id="3" creationId="{75187430-0288-7101-B158-8FA355A1A064}"/>
          </ac:spMkLst>
        </pc:spChg>
        <pc:spChg chg="del">
          <ac:chgData name="sudama Talwar" userId="3a42744b5ca0e970" providerId="LiveId" clId="{8A310F71-599B-4197-B1F9-FDEBDEBA003D}" dt="2025-08-21T04:32:13.131" v="67" actId="478"/>
          <ac:spMkLst>
            <pc:docMk/>
            <pc:sldMk cId="3144436548" sldId="276"/>
            <ac:spMk id="4" creationId="{3378DCC6-FF49-FE44-DE5E-CF2E5F598BF7}"/>
          </ac:spMkLst>
        </pc:spChg>
        <pc:spChg chg="add del mod">
          <ac:chgData name="sudama Talwar" userId="3a42744b5ca0e970" providerId="LiveId" clId="{8A310F71-599B-4197-B1F9-FDEBDEBA003D}" dt="2025-08-21T04:31:58.298" v="64" actId="478"/>
          <ac:spMkLst>
            <pc:docMk/>
            <pc:sldMk cId="3144436548" sldId="276"/>
            <ac:spMk id="6" creationId="{E0415B2E-F05C-DA3B-64E3-20F906088C03}"/>
          </ac:spMkLst>
        </pc:spChg>
        <pc:spChg chg="add del mod">
          <ac:chgData name="sudama Talwar" userId="3a42744b5ca0e970" providerId="LiveId" clId="{8A310F71-599B-4197-B1F9-FDEBDEBA003D}" dt="2025-08-21T04:32:08.785" v="66" actId="478"/>
          <ac:spMkLst>
            <pc:docMk/>
            <pc:sldMk cId="3144436548" sldId="276"/>
            <ac:spMk id="8" creationId="{503BB598-D451-CC40-006B-39F77DECEF70}"/>
          </ac:spMkLst>
        </pc:spChg>
        <pc:spChg chg="add mod">
          <ac:chgData name="sudama Talwar" userId="3a42744b5ca0e970" providerId="LiveId" clId="{8A310F71-599B-4197-B1F9-FDEBDEBA003D}" dt="2025-08-21T05:20:13.719" v="541" actId="1076"/>
          <ac:spMkLst>
            <pc:docMk/>
            <pc:sldMk cId="3144436548" sldId="276"/>
            <ac:spMk id="9" creationId="{2155F0CD-66D1-9794-FA84-7D4DD905858A}"/>
          </ac:spMkLst>
        </pc:spChg>
        <pc:spChg chg="add mod">
          <ac:chgData name="sudama Talwar" userId="3a42744b5ca0e970" providerId="LiveId" clId="{8A310F71-599B-4197-B1F9-FDEBDEBA003D}" dt="2025-08-21T05:20:22.928" v="543" actId="1076"/>
          <ac:spMkLst>
            <pc:docMk/>
            <pc:sldMk cId="3144436548" sldId="276"/>
            <ac:spMk id="10" creationId="{8B21A266-8C40-A4E8-38E4-EF0E60FF9343}"/>
          </ac:spMkLst>
        </pc:spChg>
        <pc:spChg chg="add mod">
          <ac:chgData name="sudama Talwar" userId="3a42744b5ca0e970" providerId="LiveId" clId="{8A310F71-599B-4197-B1F9-FDEBDEBA003D}" dt="2025-08-21T05:20:35.220" v="546" actId="1076"/>
          <ac:spMkLst>
            <pc:docMk/>
            <pc:sldMk cId="3144436548" sldId="276"/>
            <ac:spMk id="11" creationId="{4C81CDAB-CC34-24C9-E737-3B4C529AAB03}"/>
          </ac:spMkLst>
        </pc:spChg>
        <pc:spChg chg="add mod">
          <ac:chgData name="sudama Talwar" userId="3a42744b5ca0e970" providerId="LiveId" clId="{8A310F71-599B-4197-B1F9-FDEBDEBA003D}" dt="2025-08-21T05:20:52.367" v="548" actId="1076"/>
          <ac:spMkLst>
            <pc:docMk/>
            <pc:sldMk cId="3144436548" sldId="276"/>
            <ac:spMk id="12" creationId="{339F272B-070E-0096-8323-48C8B8E1081E}"/>
          </ac:spMkLst>
        </pc:spChg>
        <pc:spChg chg="add mod">
          <ac:chgData name="sudama Talwar" userId="3a42744b5ca0e970" providerId="LiveId" clId="{8A310F71-599B-4197-B1F9-FDEBDEBA003D}" dt="2025-08-21T05:21:07.029" v="550" actId="1076"/>
          <ac:spMkLst>
            <pc:docMk/>
            <pc:sldMk cId="3144436548" sldId="276"/>
            <ac:spMk id="13" creationId="{CA30A46E-FB60-71F7-5707-238C47DCB03A}"/>
          </ac:spMkLst>
        </pc:spChg>
        <pc:spChg chg="add mod">
          <ac:chgData name="sudama Talwar" userId="3a42744b5ca0e970" providerId="LiveId" clId="{8A310F71-599B-4197-B1F9-FDEBDEBA003D}" dt="2025-08-21T05:21:26.902" v="552" actId="1076"/>
          <ac:spMkLst>
            <pc:docMk/>
            <pc:sldMk cId="3144436548" sldId="276"/>
            <ac:spMk id="14" creationId="{F6466120-B54A-9B0A-03E4-D0BE5BC35E3E}"/>
          </ac:spMkLst>
        </pc:spChg>
        <pc:spChg chg="add mod">
          <ac:chgData name="sudama Talwar" userId="3a42744b5ca0e970" providerId="LiveId" clId="{8A310F71-599B-4197-B1F9-FDEBDEBA003D}" dt="2025-08-21T05:21:50.562" v="554" actId="1076"/>
          <ac:spMkLst>
            <pc:docMk/>
            <pc:sldMk cId="3144436548" sldId="276"/>
            <ac:spMk id="15" creationId="{233AC355-FF8B-C764-ADE8-C4DFE79A0BA3}"/>
          </ac:spMkLst>
        </pc:spChg>
        <pc:spChg chg="add mod">
          <ac:chgData name="sudama Talwar" userId="3a42744b5ca0e970" providerId="LiveId" clId="{8A310F71-599B-4197-B1F9-FDEBDEBA003D}" dt="2025-08-21T05:21:37.659" v="553" actId="1076"/>
          <ac:spMkLst>
            <pc:docMk/>
            <pc:sldMk cId="3144436548" sldId="276"/>
            <ac:spMk id="16" creationId="{3561BE52-F824-ABE2-526F-178054818B47}"/>
          </ac:spMkLst>
        </pc:spChg>
        <pc:spChg chg="add mod">
          <ac:chgData name="sudama Talwar" userId="3a42744b5ca0e970" providerId="LiveId" clId="{8A310F71-599B-4197-B1F9-FDEBDEBA003D}" dt="2025-08-21T05:22:02.227" v="555" actId="1076"/>
          <ac:spMkLst>
            <pc:docMk/>
            <pc:sldMk cId="3144436548" sldId="276"/>
            <ac:spMk id="17" creationId="{53D5B50F-CFC5-2888-8222-B911BE6101CD}"/>
          </ac:spMkLst>
        </pc:spChg>
        <pc:spChg chg="add mod">
          <ac:chgData name="sudama Talwar" userId="3a42744b5ca0e970" providerId="LiveId" clId="{8A310F71-599B-4197-B1F9-FDEBDEBA003D}" dt="2025-08-21T04:32:59.942" v="72" actId="1076"/>
          <ac:spMkLst>
            <pc:docMk/>
            <pc:sldMk cId="3144436548" sldId="276"/>
            <ac:spMk id="18" creationId="{E311F5BE-6DEC-AD11-D360-E22D962BCC3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8/24/2025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8/24/2025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8/24/2025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8/24/2025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8/24/2025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8/24/2025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8/24/2025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8/24/2025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LUXURY</a:t>
            </a:r>
            <a:br>
              <a:rPr lang="en-US" dirty="0"/>
            </a:br>
            <a:r>
              <a:rPr lang="en-US" dirty="0"/>
              <a:t>HOTEL</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THE STAY THAT STAYS WITH YOU</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Swimming pool and lounge chairs in resort">
            <a:extLst>
              <a:ext uri="{FF2B5EF4-FFF2-40B4-BE49-F238E27FC236}">
                <a16:creationId xmlns:a16="http://schemas.microsoft.com/office/drawing/2014/main" id="{46C7FD5F-AE5A-9941-F243-FFE955DB4EFE}"/>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912605" y="1163763"/>
            <a:ext cx="6269347" cy="4179564"/>
          </a:xfrm>
          <a:prstGeom prst="rect">
            <a:avLst/>
          </a:prstGeom>
          <a:ln>
            <a:noFill/>
          </a:ln>
          <a:effectLst>
            <a:outerShdw blurRad="292100" dist="139700" dir="2700000" algn="tl" rotWithShape="0">
              <a:srgbClr val="333333">
                <a:alpha val="65000"/>
              </a:srgbClr>
            </a:outerShdw>
          </a:effectLst>
        </p:spPr>
      </p:pic>
      <p:pic>
        <p:nvPicPr>
          <p:cNvPr id="8" name="Video 7" title="Graphs And Numbers">
            <a:hlinkClick r:id="" action="ppaction://media"/>
            <a:extLst>
              <a:ext uri="{FF2B5EF4-FFF2-40B4-BE49-F238E27FC236}">
                <a16:creationId xmlns:a16="http://schemas.microsoft.com/office/drawing/2014/main" id="{779F035D-A2CE-9215-858E-24DED5314B1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35314" y="5431055"/>
            <a:ext cx="7556686" cy="1426944"/>
          </a:xfrm>
          <a:prstGeom prst="rect">
            <a:avLst/>
          </a:prstGeom>
          <a:ln>
            <a:noFill/>
          </a:ln>
        </p:spPr>
      </p:pic>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54D5-D762-91C7-D479-68E73238CB52}"/>
              </a:ext>
            </a:extLst>
          </p:cNvPr>
          <p:cNvSpPr>
            <a:spLocks noGrp="1"/>
          </p:cNvSpPr>
          <p:nvPr>
            <p:ph type="title"/>
          </p:nvPr>
        </p:nvSpPr>
        <p:spPr>
          <a:xfrm>
            <a:off x="3480319" y="74644"/>
            <a:ext cx="5649491" cy="699797"/>
          </a:xfrm>
        </p:spPr>
        <p:txBody>
          <a:bodyPr>
            <a:normAutofit/>
          </a:bodyPr>
          <a:lstStyle/>
          <a:p>
            <a:pPr algn="ctr"/>
            <a:r>
              <a:rPr lang="en-US" sz="4000" b="1" dirty="0"/>
              <a:t>EXCEL DASHBOARD</a:t>
            </a:r>
            <a:endParaRPr lang="en-IN" sz="4000" b="1" dirty="0"/>
          </a:p>
        </p:txBody>
      </p:sp>
      <p:pic>
        <p:nvPicPr>
          <p:cNvPr id="5" name="Content Placeholder 4">
            <a:extLst>
              <a:ext uri="{FF2B5EF4-FFF2-40B4-BE49-F238E27FC236}">
                <a16:creationId xmlns:a16="http://schemas.microsoft.com/office/drawing/2014/main" id="{0D7292BF-6651-6500-D264-BB81198BB0B1}"/>
              </a:ext>
            </a:extLst>
          </p:cNvPr>
          <p:cNvPicPr>
            <a:picLocks noGrp="1" noChangeAspect="1"/>
          </p:cNvPicPr>
          <p:nvPr>
            <p:ph idx="1"/>
          </p:nvPr>
        </p:nvPicPr>
        <p:blipFill>
          <a:blip r:embed="rId3"/>
          <a:stretch>
            <a:fillRect/>
          </a:stretch>
        </p:blipFill>
        <p:spPr>
          <a:xfrm>
            <a:off x="67953" y="798737"/>
            <a:ext cx="12052511" cy="5529531"/>
          </a:xfrm>
          <a:prstGeom prst="rect">
            <a:avLst/>
          </a:prstGeom>
        </p:spPr>
      </p:pic>
    </p:spTree>
    <p:extLst>
      <p:ext uri="{BB962C8B-B14F-4D97-AF65-F5344CB8AC3E}">
        <p14:creationId xmlns:p14="http://schemas.microsoft.com/office/powerpoint/2010/main" val="40166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C0DF92E-F3BF-9BF4-FE6B-DBD7554D0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2BFDB-0203-15DC-5C96-656614181390}"/>
              </a:ext>
            </a:extLst>
          </p:cNvPr>
          <p:cNvSpPr>
            <a:spLocks noGrp="1"/>
          </p:cNvSpPr>
          <p:nvPr>
            <p:ph type="title"/>
          </p:nvPr>
        </p:nvSpPr>
        <p:spPr>
          <a:xfrm>
            <a:off x="3480319" y="74644"/>
            <a:ext cx="5649491" cy="699797"/>
          </a:xfrm>
        </p:spPr>
        <p:txBody>
          <a:bodyPr>
            <a:normAutofit fontScale="90000"/>
          </a:bodyPr>
          <a:lstStyle/>
          <a:p>
            <a:pPr algn="ctr"/>
            <a:r>
              <a:rPr lang="en-US" sz="4000" b="1" dirty="0"/>
              <a:t>TABLEAU DASHBOARD</a:t>
            </a:r>
            <a:endParaRPr lang="en-IN" sz="4000" b="1" dirty="0"/>
          </a:p>
        </p:txBody>
      </p:sp>
      <p:pic>
        <p:nvPicPr>
          <p:cNvPr id="7" name="Picture 6" descr="A screenshot of a data analysis dashboard&#10;&#10;AI-generated content may be incorrect.">
            <a:extLst>
              <a:ext uri="{FF2B5EF4-FFF2-40B4-BE49-F238E27FC236}">
                <a16:creationId xmlns:a16="http://schemas.microsoft.com/office/drawing/2014/main" id="{AC7373B5-D3B2-86A7-3548-752A08BB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4" y="736497"/>
            <a:ext cx="5831634" cy="2622609"/>
          </a:xfrm>
          <a:prstGeom prst="rect">
            <a:avLst/>
          </a:prstGeom>
        </p:spPr>
      </p:pic>
      <p:pic>
        <p:nvPicPr>
          <p:cNvPr id="11" name="Picture 10">
            <a:extLst>
              <a:ext uri="{FF2B5EF4-FFF2-40B4-BE49-F238E27FC236}">
                <a16:creationId xmlns:a16="http://schemas.microsoft.com/office/drawing/2014/main" id="{E51BA408-C310-37EC-6685-9762A1D0D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131" y="677786"/>
            <a:ext cx="5716556" cy="268123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15070A1E-6B6F-2B8E-C7C0-CBB3A17BC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567" y="3452326"/>
            <a:ext cx="5337110" cy="2850920"/>
          </a:xfrm>
          <a:prstGeom prst="rect">
            <a:avLst/>
          </a:prstGeom>
        </p:spPr>
      </p:pic>
    </p:spTree>
    <p:extLst>
      <p:ext uri="{BB962C8B-B14F-4D97-AF65-F5344CB8AC3E}">
        <p14:creationId xmlns:p14="http://schemas.microsoft.com/office/powerpoint/2010/main" val="92588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1DCD7E0-B245-7895-8ADA-CE8305C1E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CCE625-32E4-2D82-E313-6BDF19016A90}"/>
              </a:ext>
            </a:extLst>
          </p:cNvPr>
          <p:cNvSpPr>
            <a:spLocks noGrp="1"/>
          </p:cNvSpPr>
          <p:nvPr>
            <p:ph type="title"/>
          </p:nvPr>
        </p:nvSpPr>
        <p:spPr>
          <a:xfrm>
            <a:off x="3480319" y="74644"/>
            <a:ext cx="5649491" cy="699797"/>
          </a:xfrm>
        </p:spPr>
        <p:txBody>
          <a:bodyPr>
            <a:normAutofit fontScale="90000"/>
          </a:bodyPr>
          <a:lstStyle/>
          <a:p>
            <a:pPr algn="ctr"/>
            <a:r>
              <a:rPr lang="en-US" sz="4000" b="1" dirty="0"/>
              <a:t>TABLEAU DASHBOARD</a:t>
            </a:r>
            <a:endParaRPr lang="en-IN" sz="4000" b="1" dirty="0"/>
          </a:p>
        </p:txBody>
      </p:sp>
      <p:pic>
        <p:nvPicPr>
          <p:cNvPr id="9" name="Picture 8" descr="A screen shot of a payment method dashboard&#10;&#10;AI-generated content may be incorrect.">
            <a:extLst>
              <a:ext uri="{FF2B5EF4-FFF2-40B4-BE49-F238E27FC236}">
                <a16:creationId xmlns:a16="http://schemas.microsoft.com/office/drawing/2014/main" id="{90771856-545F-1FE6-53C2-7E5469163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 y="970895"/>
            <a:ext cx="6174503" cy="327453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587F464C-45AE-CC25-8E6A-D96468E52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816" y="2985796"/>
            <a:ext cx="5795529" cy="3387010"/>
          </a:xfrm>
          <a:prstGeom prst="rect">
            <a:avLst/>
          </a:prstGeom>
        </p:spPr>
      </p:pic>
    </p:spTree>
    <p:extLst>
      <p:ext uri="{BB962C8B-B14F-4D97-AF65-F5344CB8AC3E}">
        <p14:creationId xmlns:p14="http://schemas.microsoft.com/office/powerpoint/2010/main" val="162976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4319-7094-84B7-66E5-BA0610EE2851}"/>
              </a:ext>
            </a:extLst>
          </p:cNvPr>
          <p:cNvSpPr>
            <a:spLocks noGrp="1"/>
          </p:cNvSpPr>
          <p:nvPr>
            <p:ph type="title"/>
          </p:nvPr>
        </p:nvSpPr>
        <p:spPr>
          <a:xfrm>
            <a:off x="2957803" y="27993"/>
            <a:ext cx="6270171" cy="634483"/>
          </a:xfrm>
        </p:spPr>
        <p:txBody>
          <a:bodyPr>
            <a:normAutofit/>
          </a:bodyPr>
          <a:lstStyle/>
          <a:p>
            <a:pPr algn="ctr"/>
            <a:r>
              <a:rPr lang="en-US" sz="3600" b="1" dirty="0"/>
              <a:t>POWER BI DASHBOARD</a:t>
            </a:r>
            <a:endParaRPr lang="en-IN" sz="3600" b="1" dirty="0"/>
          </a:p>
        </p:txBody>
      </p:sp>
      <p:pic>
        <p:nvPicPr>
          <p:cNvPr id="5" name="Content Placeholder 4">
            <a:extLst>
              <a:ext uri="{FF2B5EF4-FFF2-40B4-BE49-F238E27FC236}">
                <a16:creationId xmlns:a16="http://schemas.microsoft.com/office/drawing/2014/main" id="{5C01169B-D618-7189-FB68-FBA0A4D9D4B2}"/>
              </a:ext>
            </a:extLst>
          </p:cNvPr>
          <p:cNvPicPr>
            <a:picLocks noGrp="1" noChangeAspect="1"/>
          </p:cNvPicPr>
          <p:nvPr>
            <p:ph idx="1"/>
          </p:nvPr>
        </p:nvPicPr>
        <p:blipFill>
          <a:blip r:embed="rId3"/>
          <a:stretch>
            <a:fillRect/>
          </a:stretch>
        </p:blipFill>
        <p:spPr>
          <a:xfrm>
            <a:off x="0" y="691788"/>
            <a:ext cx="12111135" cy="5611409"/>
          </a:xfrm>
          <a:prstGeom prst="rect">
            <a:avLst/>
          </a:prstGeom>
        </p:spPr>
      </p:pic>
    </p:spTree>
    <p:extLst>
      <p:ext uri="{BB962C8B-B14F-4D97-AF65-F5344CB8AC3E}">
        <p14:creationId xmlns:p14="http://schemas.microsoft.com/office/powerpoint/2010/main" val="3852113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62726-63A5-A549-DEAD-DE98AFACD659}"/>
              </a:ext>
            </a:extLst>
          </p:cNvPr>
          <p:cNvPicPr>
            <a:picLocks noChangeAspect="1"/>
          </p:cNvPicPr>
          <p:nvPr/>
        </p:nvPicPr>
        <p:blipFill>
          <a:blip r:embed="rId3"/>
          <a:stretch>
            <a:fillRect/>
          </a:stretch>
        </p:blipFill>
        <p:spPr>
          <a:xfrm>
            <a:off x="27178" y="0"/>
            <a:ext cx="12137644" cy="6858000"/>
          </a:xfrm>
          <a:prstGeom prst="rect">
            <a:avLst/>
          </a:prstGeom>
        </p:spPr>
      </p:pic>
    </p:spTree>
    <p:extLst>
      <p:ext uri="{BB962C8B-B14F-4D97-AF65-F5344CB8AC3E}">
        <p14:creationId xmlns:p14="http://schemas.microsoft.com/office/powerpoint/2010/main" val="116933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70EE-C87E-6C6A-32F2-B9CB079CA371}"/>
              </a:ext>
            </a:extLst>
          </p:cNvPr>
          <p:cNvSpPr>
            <a:spLocks noGrp="1"/>
          </p:cNvSpPr>
          <p:nvPr>
            <p:ph type="title"/>
          </p:nvPr>
        </p:nvSpPr>
        <p:spPr>
          <a:xfrm>
            <a:off x="3545633" y="74645"/>
            <a:ext cx="4786604" cy="718457"/>
          </a:xfrm>
        </p:spPr>
        <p:txBody>
          <a:bodyPr>
            <a:noAutofit/>
          </a:bodyPr>
          <a:lstStyle/>
          <a:p>
            <a:pPr algn="ctr"/>
            <a:r>
              <a:rPr lang="en-US" sz="3600" b="1" dirty="0"/>
              <a:t>MYSQL </a:t>
            </a:r>
            <a:r>
              <a:rPr lang="en-IN" sz="3600" b="1" dirty="0"/>
              <a:t>QUERY’S </a:t>
            </a:r>
          </a:p>
        </p:txBody>
      </p:sp>
      <p:pic>
        <p:nvPicPr>
          <p:cNvPr id="5" name="Picture 4" descr="A screenshot of a computer&#10;&#10;AI-generated content may be incorrect.">
            <a:extLst>
              <a:ext uri="{FF2B5EF4-FFF2-40B4-BE49-F238E27FC236}">
                <a16:creationId xmlns:a16="http://schemas.microsoft.com/office/drawing/2014/main" id="{412A07E1-43D3-EF52-0EE6-AEFD000C5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7" y="750796"/>
            <a:ext cx="11989836" cy="5580733"/>
          </a:xfrm>
          <a:prstGeom prst="rect">
            <a:avLst/>
          </a:prstGeom>
        </p:spPr>
      </p:pic>
    </p:spTree>
    <p:extLst>
      <p:ext uri="{BB962C8B-B14F-4D97-AF65-F5344CB8AC3E}">
        <p14:creationId xmlns:p14="http://schemas.microsoft.com/office/powerpoint/2010/main" val="239363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5BBD7B7-3A56-53D4-4CCA-F3330F14A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8AC2A-4444-D1D9-12E7-B17C0DE33AF5}"/>
              </a:ext>
            </a:extLst>
          </p:cNvPr>
          <p:cNvSpPr>
            <a:spLocks noGrp="1"/>
          </p:cNvSpPr>
          <p:nvPr>
            <p:ph type="title"/>
          </p:nvPr>
        </p:nvSpPr>
        <p:spPr>
          <a:xfrm>
            <a:off x="3545633" y="74645"/>
            <a:ext cx="4786604" cy="718457"/>
          </a:xfrm>
        </p:spPr>
        <p:txBody>
          <a:bodyPr>
            <a:noAutofit/>
          </a:bodyPr>
          <a:lstStyle/>
          <a:p>
            <a:pPr algn="ctr"/>
            <a:r>
              <a:rPr lang="en-US" sz="3600" b="1" dirty="0"/>
              <a:t>MYSQL </a:t>
            </a:r>
            <a:r>
              <a:rPr lang="en-IN" sz="3600" b="1" dirty="0"/>
              <a:t>QUERY’S </a:t>
            </a:r>
          </a:p>
        </p:txBody>
      </p:sp>
      <p:pic>
        <p:nvPicPr>
          <p:cNvPr id="7" name="Picture 6" descr="A screenshot of a computer code&#10;&#10;AI-generated content may be incorrect.">
            <a:extLst>
              <a:ext uri="{FF2B5EF4-FFF2-40B4-BE49-F238E27FC236}">
                <a16:creationId xmlns:a16="http://schemas.microsoft.com/office/drawing/2014/main" id="{44C8E5A0-7754-A13B-075D-D32290C83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63" y="2481941"/>
            <a:ext cx="6830652" cy="3788230"/>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8B011C5E-F5F2-35E4-7A89-0E6D6AFAC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37" y="815173"/>
            <a:ext cx="5057192" cy="4381978"/>
          </a:xfrm>
          <a:prstGeom prst="rect">
            <a:avLst/>
          </a:prstGeom>
        </p:spPr>
      </p:pic>
    </p:spTree>
    <p:extLst>
      <p:ext uri="{BB962C8B-B14F-4D97-AF65-F5344CB8AC3E}">
        <p14:creationId xmlns:p14="http://schemas.microsoft.com/office/powerpoint/2010/main" val="426766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D89AB17-3773-823A-B7A5-A7B269E4897B}"/>
            </a:ext>
          </a:extLst>
        </p:cNvPr>
        <p:cNvGrpSpPr/>
        <p:nvPr/>
      </p:nvGrpSpPr>
      <p:grpSpPr>
        <a:xfrm>
          <a:off x="0" y="0"/>
          <a:ext cx="0" cy="0"/>
          <a:chOff x="0" y="0"/>
          <a:chExt cx="0" cy="0"/>
        </a:xfrm>
      </p:grpSpPr>
      <p:pic>
        <p:nvPicPr>
          <p:cNvPr id="11" name="Picture 10" descr="A computer screen shot of a program&#10;&#10;AI-generated content may be incorrect.">
            <a:extLst>
              <a:ext uri="{FF2B5EF4-FFF2-40B4-BE49-F238E27FC236}">
                <a16:creationId xmlns:a16="http://schemas.microsoft.com/office/drawing/2014/main" id="{95E1AD3D-949F-D243-992F-39EB96FD2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3" y="32969"/>
            <a:ext cx="6335485" cy="3260736"/>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64F85BF4-7B10-4972-7D9A-BC423B2B6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459" y="34970"/>
            <a:ext cx="5701006" cy="6272523"/>
          </a:xfrm>
          <a:prstGeom prst="rect">
            <a:avLst/>
          </a:prstGeom>
        </p:spPr>
      </p:pic>
      <p:pic>
        <p:nvPicPr>
          <p:cNvPr id="15" name="Picture 14" descr="A screenshot of a computer code&#10;&#10;AI-generated content may be incorrect.">
            <a:extLst>
              <a:ext uri="{FF2B5EF4-FFF2-40B4-BE49-F238E27FC236}">
                <a16:creationId xmlns:a16="http://schemas.microsoft.com/office/drawing/2014/main" id="{D225F2F0-944C-43BD-5DF0-04A68C1D3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24" y="3340357"/>
            <a:ext cx="6332048" cy="2985798"/>
          </a:xfrm>
          <a:prstGeom prst="rect">
            <a:avLst/>
          </a:prstGeom>
        </p:spPr>
      </p:pic>
    </p:spTree>
    <p:extLst>
      <p:ext uri="{BB962C8B-B14F-4D97-AF65-F5344CB8AC3E}">
        <p14:creationId xmlns:p14="http://schemas.microsoft.com/office/powerpoint/2010/main" val="83141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0BE2-2108-002E-11CE-51C939715272}"/>
              </a:ext>
            </a:extLst>
          </p:cNvPr>
          <p:cNvSpPr>
            <a:spLocks noGrp="1"/>
          </p:cNvSpPr>
          <p:nvPr>
            <p:ph type="title"/>
          </p:nvPr>
        </p:nvSpPr>
        <p:spPr>
          <a:xfrm>
            <a:off x="1066800" y="319178"/>
            <a:ext cx="10058400" cy="646981"/>
          </a:xfrm>
        </p:spPr>
        <p:txBody>
          <a:bodyPr>
            <a:normAutofit fontScale="90000"/>
          </a:bodyPr>
          <a:lstStyle/>
          <a:p>
            <a:pPr algn="ctr"/>
            <a:r>
              <a:rPr lang="en-US" sz="4400" dirty="0"/>
              <a:t>IMPACT OF PROJECT</a:t>
            </a:r>
            <a:endParaRPr lang="en-IN" sz="4400" dirty="0"/>
          </a:p>
        </p:txBody>
      </p:sp>
      <p:sp>
        <p:nvSpPr>
          <p:cNvPr id="3" name="Content Placeholder 2">
            <a:extLst>
              <a:ext uri="{FF2B5EF4-FFF2-40B4-BE49-F238E27FC236}">
                <a16:creationId xmlns:a16="http://schemas.microsoft.com/office/drawing/2014/main" id="{020EB350-D681-0A4A-4B57-10647B9C4E1C}"/>
              </a:ext>
            </a:extLst>
          </p:cNvPr>
          <p:cNvSpPr>
            <a:spLocks noGrp="1"/>
          </p:cNvSpPr>
          <p:nvPr>
            <p:ph idx="1"/>
          </p:nvPr>
        </p:nvSpPr>
        <p:spPr>
          <a:xfrm>
            <a:off x="1178943" y="1388852"/>
            <a:ext cx="10058400" cy="4764911"/>
          </a:xfrm>
        </p:spPr>
        <p:txBody>
          <a:bodyPr/>
          <a:lstStyle/>
          <a:p>
            <a:r>
              <a:rPr lang="en-US" dirty="0"/>
              <a:t>"IMPACT OF DATA ANALYSIS ON BUSINESS"</a:t>
            </a:r>
          </a:p>
          <a:p>
            <a:pPr fontAlgn="base"/>
            <a:r>
              <a:rPr lang="en-US" b="1" dirty="0"/>
              <a:t>IMPROVED DECISION-MAKING</a:t>
            </a:r>
            <a:r>
              <a:rPr lang="en-US" dirty="0"/>
              <a:t>: THE ANALYSIS HELPED LEADERSHIP MAKE INFORMED DECISIONS ON PRODUCT STRATEGIES AND REGIONAL SALES FOCUS.</a:t>
            </a:r>
            <a:endParaRPr lang="en-US" b="1" dirty="0"/>
          </a:p>
          <a:p>
            <a:pPr fontAlgn="base"/>
            <a:r>
              <a:rPr lang="en-US" b="1" dirty="0"/>
              <a:t>COST REDUCTION</a:t>
            </a:r>
            <a:r>
              <a:rPr lang="en-US" dirty="0"/>
              <a:t>: IDENTIFYING INEFFICIENCIES IN PRODUCTION AND LOGISTICS HELPED REDUCE COSTS.</a:t>
            </a:r>
            <a:endParaRPr lang="en-US" b="1" dirty="0"/>
          </a:p>
          <a:p>
            <a:r>
              <a:rPr lang="en-US" b="1" dirty="0"/>
              <a:t>CUSTOMER-CENTRIC APPROACH</a:t>
            </a:r>
            <a:r>
              <a:rPr lang="en-US" dirty="0"/>
              <a:t>: INSIGHTS LED TO BETTER CUSTOMER SEGMENTATION AND TARGETED MARKETING.</a:t>
            </a:r>
          </a:p>
          <a:p>
            <a:r>
              <a:rPr lang="en-US" b="1" dirty="0"/>
              <a:t>INCREASE TRUST: I</a:t>
            </a:r>
            <a:r>
              <a:rPr lang="en-US" dirty="0"/>
              <a:t>ncreases stakeholders' confidence through transparency, evidence-based analysis and reporting with proper reporting.</a:t>
            </a:r>
          </a:p>
          <a:p>
            <a:r>
              <a:rPr lang="en-US" b="1" dirty="0"/>
              <a:t>Supports risk management </a:t>
            </a:r>
            <a:r>
              <a:rPr lang="en-US" dirty="0"/>
              <a:t>by predicting potential issues and enabling proactive solutions…</a:t>
            </a:r>
            <a:endParaRPr lang="en-IN" dirty="0"/>
          </a:p>
        </p:txBody>
      </p:sp>
    </p:spTree>
    <p:extLst>
      <p:ext uri="{BB962C8B-B14F-4D97-AF65-F5344CB8AC3E}">
        <p14:creationId xmlns:p14="http://schemas.microsoft.com/office/powerpoint/2010/main" val="272211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037B-9966-EEC4-D0C6-E0CA41A19F2C}"/>
              </a:ext>
            </a:extLst>
          </p:cNvPr>
          <p:cNvSpPr>
            <a:spLocks noGrp="1"/>
          </p:cNvSpPr>
          <p:nvPr>
            <p:ph type="title"/>
          </p:nvPr>
        </p:nvSpPr>
        <p:spPr>
          <a:xfrm>
            <a:off x="1066800" y="528143"/>
            <a:ext cx="10058400" cy="702305"/>
          </a:xfrm>
        </p:spPr>
        <p:txBody>
          <a:bodyPr/>
          <a:lstStyle/>
          <a:p>
            <a:pPr algn="ctr"/>
            <a:r>
              <a:rPr lang="en-US" sz="4000" dirty="0"/>
              <a:t>CHALLENGES ENCOUNTERED</a:t>
            </a:r>
            <a:endParaRPr lang="en-IN" dirty="0"/>
          </a:p>
        </p:txBody>
      </p:sp>
      <p:sp>
        <p:nvSpPr>
          <p:cNvPr id="3" name="Content Placeholder 2">
            <a:extLst>
              <a:ext uri="{FF2B5EF4-FFF2-40B4-BE49-F238E27FC236}">
                <a16:creationId xmlns:a16="http://schemas.microsoft.com/office/drawing/2014/main" id="{6D7028E5-8A4B-C09D-66DE-34E211B9A67C}"/>
              </a:ext>
            </a:extLst>
          </p:cNvPr>
          <p:cNvSpPr>
            <a:spLocks noGrp="1"/>
          </p:cNvSpPr>
          <p:nvPr>
            <p:ph idx="1"/>
          </p:nvPr>
        </p:nvSpPr>
        <p:spPr>
          <a:xfrm>
            <a:off x="1066800" y="1789024"/>
            <a:ext cx="10058400" cy="3760891"/>
          </a:xfrm>
        </p:spPr>
        <p:txBody>
          <a:bodyPr>
            <a:normAutofit/>
          </a:bodyPr>
          <a:lstStyle/>
          <a:p>
            <a:pPr fontAlgn="base"/>
            <a:r>
              <a:rPr lang="en-US" b="1" dirty="0"/>
              <a:t>DATA QUALITY</a:t>
            </a:r>
            <a:r>
              <a:rPr lang="en-US" dirty="0"/>
              <a:t>: THERE WERE MULTIPLE DATA SETS WHERE THE FORMAT OF THE DATA WERE DIFFERENT WHICH HAD TO BE CORRECTED AND FILTERED ALONG WITH FILLING OUT THE NULL VALUES IN THE SHEETS.</a:t>
            </a:r>
            <a:endParaRPr lang="en-US" b="1" dirty="0"/>
          </a:p>
          <a:p>
            <a:pPr fontAlgn="base"/>
            <a:r>
              <a:rPr lang="en-US" b="1" dirty="0"/>
              <a:t> DATA MODELLING</a:t>
            </a:r>
            <a:r>
              <a:rPr lang="en-US" dirty="0"/>
              <a:t>: THERE WERE 2 SETS OF BOOKING DATA WHICH HAD TO BE APPENDED AND THEN HOTELS, ROOMS AND DATE TABLES WERE LINKED TO EACH OTHER.</a:t>
            </a:r>
            <a:endParaRPr lang="en-US" b="1" dirty="0"/>
          </a:p>
          <a:p>
            <a:pPr fontAlgn="base"/>
            <a:r>
              <a:rPr lang="en-US" dirty="0"/>
              <a:t> </a:t>
            </a:r>
            <a:r>
              <a:rPr lang="en-US" b="1" dirty="0"/>
              <a:t>INTEGRATION ISSUES</a:t>
            </a:r>
            <a:r>
              <a:rPr lang="en-US" dirty="0"/>
              <a:t>: COMBINING DATA FROM DIFFERENT SOURCES (SQL DATABASE, EXCEL FILES) POSED CHALLENGES.</a:t>
            </a:r>
          </a:p>
          <a:p>
            <a:r>
              <a:rPr lang="en-US" b="1" dirty="0"/>
              <a:t>COMPLEXITY</a:t>
            </a:r>
            <a:r>
              <a:rPr lang="en-US" dirty="0"/>
              <a:t>: CREATING A COHESIVE DASHBOARD THAT REPRESENTED ALL KPIS WAS A COMPLEX TASK….</a:t>
            </a:r>
            <a:endParaRPr lang="en-IN" dirty="0"/>
          </a:p>
        </p:txBody>
      </p:sp>
    </p:spTree>
    <p:extLst>
      <p:ext uri="{BB962C8B-B14F-4D97-AF65-F5344CB8AC3E}">
        <p14:creationId xmlns:p14="http://schemas.microsoft.com/office/powerpoint/2010/main" val="214062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49A1-B01E-27B4-6C55-1F938E5F4816}"/>
              </a:ext>
            </a:extLst>
          </p:cNvPr>
          <p:cNvSpPr>
            <a:spLocks noGrp="1"/>
          </p:cNvSpPr>
          <p:nvPr>
            <p:ph type="title"/>
          </p:nvPr>
        </p:nvSpPr>
        <p:spPr>
          <a:xfrm>
            <a:off x="4283117" y="261484"/>
            <a:ext cx="2476344" cy="1017037"/>
          </a:xfrm>
        </p:spPr>
        <p:txBody>
          <a:bodyPr/>
          <a:lstStyle/>
          <a:p>
            <a:pPr algn="ctr"/>
            <a:r>
              <a:rPr lang="en-US" b="1" spc="0" dirty="0">
                <a:ln w="12700">
                  <a:solidFill>
                    <a:schemeClr val="tx2">
                      <a:lumMod val="75000"/>
                    </a:schemeClr>
                  </a:solidFill>
                  <a:prstDash val="solid"/>
                </a:ln>
                <a:pattFill prst="dkUpDiag">
                  <a:fgClr>
                    <a:schemeClr val="tx2"/>
                  </a:fgClr>
                  <a:bgClr>
                    <a:schemeClr val="tx2">
                      <a:lumMod val="20000"/>
                      <a:lumOff val="80000"/>
                    </a:schemeClr>
                  </a:bgClr>
                </a:pattFill>
                <a:effectLst>
                  <a:glow rad="139700">
                    <a:schemeClr val="accent1">
                      <a:satMod val="175000"/>
                      <a:alpha val="40000"/>
                    </a:schemeClr>
                  </a:glow>
                  <a:outerShdw dist="38100" dir="2640000" algn="bl" rotWithShape="0">
                    <a:schemeClr val="tx2">
                      <a:lumMod val="75000"/>
                    </a:schemeClr>
                  </a:outerShdw>
                </a:effectLst>
              </a:rPr>
              <a:t> TEAM</a:t>
            </a:r>
            <a:endParaRPr lang="en-IN" b="1" spc="0" dirty="0">
              <a:ln w="12700">
                <a:solidFill>
                  <a:schemeClr val="tx2">
                    <a:lumMod val="75000"/>
                  </a:schemeClr>
                </a:solidFill>
                <a:prstDash val="solid"/>
              </a:ln>
              <a:pattFill prst="dkUpDiag">
                <a:fgClr>
                  <a:schemeClr val="tx2"/>
                </a:fgClr>
                <a:bgClr>
                  <a:schemeClr val="tx2">
                    <a:lumMod val="20000"/>
                    <a:lumOff val="80000"/>
                  </a:schemeClr>
                </a:bgClr>
              </a:pattFill>
              <a:effectLst>
                <a:glow rad="139700">
                  <a:schemeClr val="accent1">
                    <a:satMod val="175000"/>
                    <a:alpha val="40000"/>
                  </a:schemeClr>
                </a:glow>
                <a:outerShdw dist="38100" dir="2640000" algn="bl" rotWithShape="0">
                  <a:schemeClr val="tx2">
                    <a:lumMod val="75000"/>
                  </a:schemeClr>
                </a:outerShdw>
              </a:effectLst>
            </a:endParaRPr>
          </a:p>
        </p:txBody>
      </p:sp>
      <p:sp>
        <p:nvSpPr>
          <p:cNvPr id="3" name="Content Placeholder 2">
            <a:extLst>
              <a:ext uri="{FF2B5EF4-FFF2-40B4-BE49-F238E27FC236}">
                <a16:creationId xmlns:a16="http://schemas.microsoft.com/office/drawing/2014/main" id="{144B5A32-608D-795E-A282-7AF68532E4D9}"/>
              </a:ext>
            </a:extLst>
          </p:cNvPr>
          <p:cNvSpPr>
            <a:spLocks noGrp="1"/>
          </p:cNvSpPr>
          <p:nvPr>
            <p:ph idx="1"/>
          </p:nvPr>
        </p:nvSpPr>
        <p:spPr>
          <a:xfrm>
            <a:off x="370948" y="1929160"/>
            <a:ext cx="10936387" cy="4181708"/>
          </a:xfrm>
        </p:spPr>
        <p:txBody>
          <a:bodyPr numCol="2">
            <a:normAutofit/>
          </a:bodyPr>
          <a:lstStyle/>
          <a:p>
            <a:pPr marL="0" indent="0">
              <a:lnSpc>
                <a:spcPct val="300000"/>
              </a:lnSpc>
              <a:buNone/>
            </a:pPr>
            <a:r>
              <a:rPr lang="en-IN" dirty="0"/>
              <a:t>Akhilesh Ashok Shahapurkar</a:t>
            </a:r>
            <a:r>
              <a:rPr lang="en-US" dirty="0"/>
              <a:t> </a:t>
            </a:r>
          </a:p>
          <a:p>
            <a:pPr marL="0" indent="0">
              <a:lnSpc>
                <a:spcPct val="300000"/>
              </a:lnSpc>
              <a:buNone/>
            </a:pPr>
            <a:r>
              <a:rPr lang="en-US" dirty="0"/>
              <a:t>Sudama Rangappa Talwar</a:t>
            </a:r>
          </a:p>
          <a:p>
            <a:pPr marL="0" indent="0">
              <a:lnSpc>
                <a:spcPct val="300000"/>
              </a:lnSpc>
              <a:buNone/>
            </a:pPr>
            <a:r>
              <a:rPr lang="en-IN" dirty="0"/>
              <a:t>Pavan Vilas Wadurkar</a:t>
            </a:r>
            <a:r>
              <a:rPr lang="en-US" dirty="0"/>
              <a:t> </a:t>
            </a:r>
            <a:endParaRPr lang="en-IN" dirty="0"/>
          </a:p>
        </p:txBody>
      </p:sp>
      <p:sp>
        <p:nvSpPr>
          <p:cNvPr id="4" name="Rectangle 3">
            <a:extLst>
              <a:ext uri="{FF2B5EF4-FFF2-40B4-BE49-F238E27FC236}">
                <a16:creationId xmlns:a16="http://schemas.microsoft.com/office/drawing/2014/main" id="{1F4F546A-8D86-4C26-ABE1-BC58ECFE7F98}"/>
              </a:ext>
            </a:extLst>
          </p:cNvPr>
          <p:cNvSpPr/>
          <p:nvPr/>
        </p:nvSpPr>
        <p:spPr>
          <a:xfrm>
            <a:off x="8863437" y="174550"/>
            <a:ext cx="3328563" cy="830997"/>
          </a:xfrm>
          <a:prstGeom prst="rect">
            <a:avLst/>
          </a:prstGeom>
          <a:noFill/>
          <a:effectLst>
            <a:outerShdw blurRad="952500" dist="50800" dir="5400000" algn="ctr" rotWithShape="0">
              <a:srgbClr val="000000">
                <a:alpha val="0"/>
              </a:srgbClr>
            </a:outerShdw>
          </a:effectLst>
        </p:spPr>
        <p:txBody>
          <a:bodyPr wrap="square" lIns="91440" tIns="45720" rIns="91440" bIns="45720">
            <a:spAutoFit/>
          </a:bodyPr>
          <a:lstStyle/>
          <a:p>
            <a:pPr algn="ctr"/>
            <a:r>
              <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GROUP 5</a:t>
            </a:r>
            <a:endParaRPr lang="en-IN"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Picture 5">
            <a:extLst>
              <a:ext uri="{FF2B5EF4-FFF2-40B4-BE49-F238E27FC236}">
                <a16:creationId xmlns:a16="http://schemas.microsoft.com/office/drawing/2014/main" id="{166D9EF7-1915-0BED-08AC-F6FE92B73B1F}"/>
              </a:ext>
            </a:extLst>
          </p:cNvPr>
          <p:cNvPicPr>
            <a:picLocks noChangeAspect="1"/>
          </p:cNvPicPr>
          <p:nvPr/>
        </p:nvPicPr>
        <p:blipFill>
          <a:blip r:embed="rId3">
            <a:extLst>
              <a:ext uri="{28A0092B-C50C-407E-A947-70E740481C1C}">
                <a14:useLocalDpi xmlns:a14="http://schemas.microsoft.com/office/drawing/2010/main" val="0"/>
              </a:ext>
            </a:extLst>
          </a:blip>
          <a:srcRect l="12163" t="9134" r="10389" b="33629"/>
          <a:stretch>
            <a:fillRect/>
          </a:stretch>
        </p:blipFill>
        <p:spPr>
          <a:xfrm>
            <a:off x="5715114" y="3051726"/>
            <a:ext cx="1594624" cy="1606751"/>
          </a:xfrm>
          <a:prstGeom prst="flowChartConnector">
            <a:avLst/>
          </a:prstGeom>
          <a:ln w="38100">
            <a:solidFill>
              <a:srgbClr val="FFFF00"/>
            </a:solidFill>
          </a:ln>
        </p:spPr>
      </p:pic>
      <p:pic>
        <p:nvPicPr>
          <p:cNvPr id="12" name="Picture 11" descr="A person in a white shirt&#10;&#10;AI-generated content may be incorrect.">
            <a:extLst>
              <a:ext uri="{FF2B5EF4-FFF2-40B4-BE49-F238E27FC236}">
                <a16:creationId xmlns:a16="http://schemas.microsoft.com/office/drawing/2014/main" id="{A2067E0D-0EA7-DC44-C92A-DE159A6D3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649" y="3881534"/>
            <a:ext cx="1624934" cy="1591200"/>
          </a:xfrm>
          <a:prstGeom prst="flowChartConnector">
            <a:avLst/>
          </a:prstGeom>
          <a:ln w="38100">
            <a:solidFill>
              <a:srgbClr val="00B0F0"/>
            </a:solidFill>
          </a:ln>
        </p:spPr>
      </p:pic>
      <p:pic>
        <p:nvPicPr>
          <p:cNvPr id="14" name="Picture 13" descr="A person in black shirt&#10;&#10;AI-generated content may be incorrect.">
            <a:extLst>
              <a:ext uri="{FF2B5EF4-FFF2-40B4-BE49-F238E27FC236}">
                <a16:creationId xmlns:a16="http://schemas.microsoft.com/office/drawing/2014/main" id="{4BA07B07-3609-3A78-FC48-A4450667AB45}"/>
              </a:ext>
            </a:extLst>
          </p:cNvPr>
          <p:cNvPicPr>
            <a:picLocks noChangeAspect="1"/>
          </p:cNvPicPr>
          <p:nvPr/>
        </p:nvPicPr>
        <p:blipFill>
          <a:blip r:embed="rId5">
            <a:extLst>
              <a:ext uri="{28A0092B-C50C-407E-A947-70E740481C1C}">
                <a14:useLocalDpi xmlns:a14="http://schemas.microsoft.com/office/drawing/2010/main" val="0"/>
              </a:ext>
            </a:extLst>
          </a:blip>
          <a:srcRect t="21225" b="20272"/>
          <a:stretch>
            <a:fillRect/>
          </a:stretch>
        </p:blipFill>
        <p:spPr>
          <a:xfrm>
            <a:off x="7314812" y="1922106"/>
            <a:ext cx="1657275" cy="1598400"/>
          </a:xfrm>
          <a:prstGeom prst="flowChartConnector">
            <a:avLst/>
          </a:prstGeom>
          <a:ln w="57150">
            <a:solidFill>
              <a:srgbClr val="00B050"/>
            </a:solidFill>
          </a:ln>
        </p:spPr>
      </p:pic>
    </p:spTree>
    <p:extLst>
      <p:ext uri="{BB962C8B-B14F-4D97-AF65-F5344CB8AC3E}">
        <p14:creationId xmlns:p14="http://schemas.microsoft.com/office/powerpoint/2010/main" val="305060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BD38-8458-C2AE-9D9E-15C7E6B0D513}"/>
              </a:ext>
            </a:extLst>
          </p:cNvPr>
          <p:cNvSpPr>
            <a:spLocks noGrp="1"/>
          </p:cNvSpPr>
          <p:nvPr>
            <p:ph type="title"/>
          </p:nvPr>
        </p:nvSpPr>
        <p:spPr>
          <a:xfrm>
            <a:off x="2808514" y="74645"/>
            <a:ext cx="5949198" cy="822960"/>
          </a:xfrm>
        </p:spPr>
        <p:txBody>
          <a:bodyPr/>
          <a:lstStyle/>
          <a:p>
            <a:pPr algn="ctr"/>
            <a:r>
              <a:rPr lang="en-IN" sz="4000" dirty="0"/>
              <a:t>RECOMMENDATIONS</a:t>
            </a:r>
            <a:endParaRPr lang="en-IN" dirty="0"/>
          </a:p>
        </p:txBody>
      </p:sp>
      <p:sp>
        <p:nvSpPr>
          <p:cNvPr id="3" name="Content Placeholder 2">
            <a:extLst>
              <a:ext uri="{FF2B5EF4-FFF2-40B4-BE49-F238E27FC236}">
                <a16:creationId xmlns:a16="http://schemas.microsoft.com/office/drawing/2014/main" id="{54C37F36-2BD1-1392-31BA-E9D0B3445316}"/>
              </a:ext>
            </a:extLst>
          </p:cNvPr>
          <p:cNvSpPr>
            <a:spLocks noGrp="1"/>
          </p:cNvSpPr>
          <p:nvPr>
            <p:ph idx="1"/>
          </p:nvPr>
        </p:nvSpPr>
        <p:spPr>
          <a:xfrm>
            <a:off x="892006" y="1175140"/>
            <a:ext cx="10873896" cy="4936411"/>
          </a:xfrm>
        </p:spPr>
        <p:txBody>
          <a:bodyPr>
            <a:normAutofit/>
          </a:bodyPr>
          <a:lstStyle/>
          <a:p>
            <a:pPr fontAlgn="base">
              <a:lnSpc>
                <a:spcPct val="150000"/>
              </a:lnSpc>
            </a:pPr>
            <a:r>
              <a:rPr lang="en-US" sz="2000" b="1" dirty="0"/>
              <a:t>TARGET BEST CUSTOMERS</a:t>
            </a:r>
            <a:r>
              <a:rPr lang="en-US" sz="2000" dirty="0"/>
              <a:t>: FOCUS ON HIGH-VALUE CUSTOMERS AND OFFER LOYALTY PROGRAMS.</a:t>
            </a:r>
            <a:endParaRPr lang="en-US" sz="2000" b="1" dirty="0"/>
          </a:p>
          <a:p>
            <a:pPr fontAlgn="base">
              <a:lnSpc>
                <a:spcPct val="150000"/>
              </a:lnSpc>
            </a:pPr>
            <a:r>
              <a:rPr lang="en-US" sz="2000" b="1" dirty="0"/>
              <a:t>IMPLEMENT CLEAR CANCELLATION POLICIES: </a:t>
            </a:r>
            <a:r>
              <a:rPr lang="en-US" sz="2000" dirty="0"/>
              <a:t>TRY TO IMPLEMENT DEADLINES FOR CANCELLATION TO REDUCE HIGH CANCELLATION RATE.</a:t>
            </a:r>
            <a:endParaRPr lang="en-US" sz="2000" b="1" dirty="0"/>
          </a:p>
          <a:p>
            <a:pPr fontAlgn="base">
              <a:lnSpc>
                <a:spcPct val="150000"/>
              </a:lnSpc>
            </a:pPr>
            <a:r>
              <a:rPr lang="en-US" sz="2000" b="1" dirty="0"/>
              <a:t>MARKET FOCUS</a:t>
            </a:r>
            <a:r>
              <a:rPr lang="en-US" sz="2000" dirty="0"/>
              <a:t>: INVEST MORE IN EXPANDING OPERATIONS AND MARKETING IN ASIA, WHERE SALES POTENTIAL IS HIGH.</a:t>
            </a:r>
            <a:endParaRPr lang="en-US" sz="2000" b="1" dirty="0"/>
          </a:p>
          <a:p>
            <a:pPr fontAlgn="base">
              <a:lnSpc>
                <a:spcPct val="150000"/>
              </a:lnSpc>
            </a:pPr>
            <a:r>
              <a:rPr lang="en-US" sz="2000" b="1" dirty="0"/>
              <a:t>GIVE MORE DISCOUNTS: A</a:t>
            </a:r>
            <a:r>
              <a:rPr lang="en-US" sz="2000" dirty="0"/>
              <a:t>S AVG.DICOUNT IS ONLY  Rs. 500.</a:t>
            </a:r>
            <a:endParaRPr lang="en-US" sz="2000" b="1" dirty="0"/>
          </a:p>
          <a:p>
            <a:pPr>
              <a:lnSpc>
                <a:spcPct val="150000"/>
              </a:lnSpc>
            </a:pPr>
            <a:r>
              <a:rPr lang="en-US" sz="2000" b="1" dirty="0"/>
              <a:t>TAP OTHER MARKETS ALSO </a:t>
            </a:r>
            <a:r>
              <a:rPr lang="en-US" sz="2000" dirty="0"/>
              <a:t>:  FOCUS ON INDIA AS ITS REVENUE EQUALS TO UAE &amp; UK BUT ALSO SOUTH AMERICA, EUROPE, AFRICAN CONTINENT….</a:t>
            </a:r>
            <a:endParaRPr lang="en-IN" sz="2000" dirty="0"/>
          </a:p>
        </p:txBody>
      </p:sp>
    </p:spTree>
    <p:extLst>
      <p:ext uri="{BB962C8B-B14F-4D97-AF65-F5344CB8AC3E}">
        <p14:creationId xmlns:p14="http://schemas.microsoft.com/office/powerpoint/2010/main" val="2293944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4FBE-0053-0E96-EB80-1C1FE974121B}"/>
              </a:ext>
            </a:extLst>
          </p:cNvPr>
          <p:cNvSpPr>
            <a:spLocks noGrp="1"/>
          </p:cNvSpPr>
          <p:nvPr>
            <p:ph type="title"/>
          </p:nvPr>
        </p:nvSpPr>
        <p:spPr>
          <a:xfrm>
            <a:off x="2920480" y="177281"/>
            <a:ext cx="4922831" cy="805425"/>
          </a:xfrm>
        </p:spPr>
        <p:txBody>
          <a:bodyPr>
            <a:normAutofit/>
          </a:bodyPr>
          <a:lstStyle/>
          <a:p>
            <a:pPr algn="ctr"/>
            <a:r>
              <a:rPr lang="en-US" sz="4000" dirty="0"/>
              <a:t>LEARNINGS</a:t>
            </a:r>
            <a:endParaRPr lang="en-IN" sz="4000" dirty="0"/>
          </a:p>
        </p:txBody>
      </p:sp>
      <p:sp>
        <p:nvSpPr>
          <p:cNvPr id="3" name="Content Placeholder 2">
            <a:extLst>
              <a:ext uri="{FF2B5EF4-FFF2-40B4-BE49-F238E27FC236}">
                <a16:creationId xmlns:a16="http://schemas.microsoft.com/office/drawing/2014/main" id="{C4AACEF1-85DB-C688-3A2B-964378C9541F}"/>
              </a:ext>
            </a:extLst>
          </p:cNvPr>
          <p:cNvSpPr>
            <a:spLocks noGrp="1"/>
          </p:cNvSpPr>
          <p:nvPr>
            <p:ph idx="1"/>
          </p:nvPr>
        </p:nvSpPr>
        <p:spPr>
          <a:xfrm>
            <a:off x="121298" y="1073020"/>
            <a:ext cx="11924522" cy="4488025"/>
          </a:xfrm>
        </p:spPr>
        <p:txBody>
          <a:bodyPr>
            <a:normAutofit fontScale="85000" lnSpcReduction="10000"/>
          </a:bodyPr>
          <a:lstStyle/>
          <a:p>
            <a:pPr fontAlgn="base">
              <a:lnSpc>
                <a:spcPct val="150000"/>
              </a:lnSpc>
            </a:pPr>
            <a:r>
              <a:rPr lang="en-US" dirty="0"/>
              <a:t>AS THE PROJECT IS A TEAMWORK, UNDERSTANDING AND KNOWING PEOPLE AND THEIR SKILLSET IS IMPORTANT IN ORDER TO WORK TOGETHER EFFICIENTLY AND BRING OUT THE BEST RESULTS.</a:t>
            </a:r>
          </a:p>
          <a:p>
            <a:pPr fontAlgn="base">
              <a:lnSpc>
                <a:spcPct val="150000"/>
              </a:lnSpc>
            </a:pPr>
            <a:r>
              <a:rPr lang="en-US" b="1" dirty="0"/>
              <a:t>UNDERSTANDING THE DATA</a:t>
            </a:r>
            <a:r>
              <a:rPr lang="en-US" dirty="0"/>
              <a:t>: NEED TO SPEND MORE TIME IN READING AND UNDERSTANDING THE DATA SET RATHER STARTING TO BUILD DASHBOARD WHICH WILL HELP US IN UNDERSTANDING THE NEED AND REQUIREMENT AND VISUALISE AND PRESENT IT EFFECTIVELY.</a:t>
            </a:r>
            <a:endParaRPr lang="en-US" b="1" dirty="0"/>
          </a:p>
          <a:p>
            <a:pPr fontAlgn="base">
              <a:lnSpc>
                <a:spcPct val="150000"/>
              </a:lnSpc>
            </a:pPr>
            <a:r>
              <a:rPr lang="en-US" b="1" dirty="0"/>
              <a:t>DATA CLEANING IS CRUCIAL</a:t>
            </a:r>
            <a:r>
              <a:rPr lang="en-US" dirty="0"/>
              <a:t>: ENSURING DATA QUALITY IS FOUNDATIONAL TO GETTING ACCURATE INSIGHTS.</a:t>
            </a:r>
            <a:endParaRPr lang="en-US" b="1" dirty="0"/>
          </a:p>
          <a:p>
            <a:pPr fontAlgn="base">
              <a:lnSpc>
                <a:spcPct val="150000"/>
              </a:lnSpc>
            </a:pPr>
            <a:r>
              <a:rPr lang="en-US" b="1" dirty="0"/>
              <a:t>WEEKLY REVIEWS</a:t>
            </a:r>
            <a:r>
              <a:rPr lang="en-US" dirty="0"/>
              <a:t>: TO EVALUATE OUR LEARNINGS AND UPGRADE OURSELVES BY CORRECTING THE MISTAKES AND LEARN MORE FROM OTHERS AND IMPLEMENT IT IN NEXT REVIEW.</a:t>
            </a:r>
            <a:endParaRPr lang="en-US" b="1" dirty="0"/>
          </a:p>
          <a:p>
            <a:pPr fontAlgn="base">
              <a:lnSpc>
                <a:spcPct val="150000"/>
              </a:lnSpc>
            </a:pPr>
            <a:r>
              <a:rPr lang="en-US" b="1" dirty="0"/>
              <a:t>VISUALIZATION SKILLS</a:t>
            </a:r>
            <a:r>
              <a:rPr lang="en-US" dirty="0"/>
              <a:t>: MASTERING TOOLS LIKE TABLEAU AND POWER BI ENHANCES THE ABILITY TO COMMUNICATE DATA EFFECTIVELY.</a:t>
            </a:r>
            <a:endParaRPr lang="en-US" b="1" dirty="0"/>
          </a:p>
          <a:p>
            <a:pPr fontAlgn="base">
              <a:lnSpc>
                <a:spcPct val="150000"/>
              </a:lnSpc>
            </a:pPr>
            <a:r>
              <a:rPr lang="en-US" b="1" dirty="0"/>
              <a:t>SQL PROFICIENCY</a:t>
            </a:r>
            <a:r>
              <a:rPr lang="en-US" dirty="0"/>
              <a:t>: WRITING COMPLEX QUERIES WAS ESSENTIAL TO EXTRACTING RELEVANT DATA FOR ANALYSIS….</a:t>
            </a:r>
            <a:endParaRPr lang="en-US" b="1" dirty="0"/>
          </a:p>
          <a:p>
            <a:pPr>
              <a:lnSpc>
                <a:spcPct val="150000"/>
              </a:lnSpc>
            </a:pPr>
            <a:endParaRPr lang="en-IN" dirty="0"/>
          </a:p>
        </p:txBody>
      </p:sp>
    </p:spTree>
    <p:extLst>
      <p:ext uri="{BB962C8B-B14F-4D97-AF65-F5344CB8AC3E}">
        <p14:creationId xmlns:p14="http://schemas.microsoft.com/office/powerpoint/2010/main" val="2561124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descr="A close-up of a note&#10;&#10;AI-generated content may be incorrect.">
            <a:extLst>
              <a:ext uri="{FF2B5EF4-FFF2-40B4-BE49-F238E27FC236}">
                <a16:creationId xmlns:a16="http://schemas.microsoft.com/office/drawing/2014/main" id="{BBA76D98-A2FB-EFA0-5106-DB34ECD95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33" y="471573"/>
            <a:ext cx="8245486" cy="5493555"/>
          </a:xfrm>
          <a:prstGeom prst="rect">
            <a:avLst/>
          </a:prstGeom>
        </p:spPr>
      </p:pic>
    </p:spTree>
    <p:extLst>
      <p:ext uri="{BB962C8B-B14F-4D97-AF65-F5344CB8AC3E}">
        <p14:creationId xmlns:p14="http://schemas.microsoft.com/office/powerpoint/2010/main" val="299774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7D7C8F1-0299-FDD9-5C2E-C89FDB58568E}"/>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2155F0CD-66D1-9794-FA84-7D4DD905858A}"/>
              </a:ext>
            </a:extLst>
          </p:cNvPr>
          <p:cNvSpPr txBox="1">
            <a:spLocks/>
          </p:cNvSpPr>
          <p:nvPr/>
        </p:nvSpPr>
        <p:spPr>
          <a:xfrm>
            <a:off x="363893" y="2024743"/>
            <a:ext cx="1687322" cy="80351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Review 1</a:t>
            </a:r>
          </a:p>
          <a:p>
            <a:r>
              <a:rPr lang="en-US" sz="1600" b="1" dirty="0">
                <a:latin typeface="Times New Roman" panose="02020603050405020304" pitchFamily="18" charset="0"/>
                <a:cs typeface="Times New Roman" panose="02020603050405020304" pitchFamily="18" charset="0"/>
              </a:rPr>
              <a:t>July 27-2025</a:t>
            </a:r>
          </a:p>
        </p:txBody>
      </p:sp>
      <p:sp>
        <p:nvSpPr>
          <p:cNvPr id="10" name="Text Placeholder 17">
            <a:extLst>
              <a:ext uri="{FF2B5EF4-FFF2-40B4-BE49-F238E27FC236}">
                <a16:creationId xmlns:a16="http://schemas.microsoft.com/office/drawing/2014/main" id="{8B21A266-8C40-A4E8-38E4-EF0E60FF9343}"/>
              </a:ext>
            </a:extLst>
          </p:cNvPr>
          <p:cNvSpPr txBox="1">
            <a:spLocks/>
          </p:cNvSpPr>
          <p:nvPr/>
        </p:nvSpPr>
        <p:spPr>
          <a:xfrm>
            <a:off x="186613" y="3060440"/>
            <a:ext cx="2398184" cy="152327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Introduced interactive Excel dashboards and finalized KPIs, incorporating stakeholder feedback.</a:t>
            </a:r>
          </a:p>
          <a:p>
            <a:endParaRPr lang="en-US" sz="1600" b="1" dirty="0">
              <a:latin typeface="Times New Roman" panose="02020603050405020304" pitchFamily="18" charset="0"/>
              <a:cs typeface="Times New Roman" panose="02020603050405020304" pitchFamily="18" charset="0"/>
            </a:endParaRPr>
          </a:p>
        </p:txBody>
      </p:sp>
      <p:sp>
        <p:nvSpPr>
          <p:cNvPr id="11" name="Text Placeholder 8">
            <a:extLst>
              <a:ext uri="{FF2B5EF4-FFF2-40B4-BE49-F238E27FC236}">
                <a16:creationId xmlns:a16="http://schemas.microsoft.com/office/drawing/2014/main" id="{4C81CDAB-CC34-24C9-E737-3B4C529AAB03}"/>
              </a:ext>
            </a:extLst>
          </p:cNvPr>
          <p:cNvSpPr txBox="1">
            <a:spLocks/>
          </p:cNvSpPr>
          <p:nvPr/>
        </p:nvSpPr>
        <p:spPr>
          <a:xfrm>
            <a:off x="2967134" y="2024742"/>
            <a:ext cx="1576221" cy="743845"/>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Review 2</a:t>
            </a:r>
          </a:p>
          <a:p>
            <a:r>
              <a:rPr lang="en-US" sz="1600" b="1" dirty="0">
                <a:latin typeface="Times New Roman" panose="02020603050405020304" pitchFamily="18" charset="0"/>
                <a:cs typeface="Times New Roman" panose="02020603050405020304" pitchFamily="18" charset="0"/>
              </a:rPr>
              <a:t>Aug 3-2025</a:t>
            </a:r>
          </a:p>
        </p:txBody>
      </p:sp>
      <p:sp>
        <p:nvSpPr>
          <p:cNvPr id="12" name="Text Placeholder 11">
            <a:extLst>
              <a:ext uri="{FF2B5EF4-FFF2-40B4-BE49-F238E27FC236}">
                <a16:creationId xmlns:a16="http://schemas.microsoft.com/office/drawing/2014/main" id="{339F272B-070E-0096-8323-48C8B8E1081E}"/>
              </a:ext>
            </a:extLst>
          </p:cNvPr>
          <p:cNvSpPr txBox="1">
            <a:spLocks/>
          </p:cNvSpPr>
          <p:nvPr/>
        </p:nvSpPr>
        <p:spPr>
          <a:xfrm>
            <a:off x="2771192" y="3063696"/>
            <a:ext cx="2449828" cy="131236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Created interactive dashboard in Tableau, showcasing advanced visualizations.</a:t>
            </a:r>
          </a:p>
        </p:txBody>
      </p:sp>
      <p:sp>
        <p:nvSpPr>
          <p:cNvPr id="13" name="Text Placeholder 4">
            <a:extLst>
              <a:ext uri="{FF2B5EF4-FFF2-40B4-BE49-F238E27FC236}">
                <a16:creationId xmlns:a16="http://schemas.microsoft.com/office/drawing/2014/main" id="{CA30A46E-FB60-71F7-5707-238C47DCB03A}"/>
              </a:ext>
            </a:extLst>
          </p:cNvPr>
          <p:cNvSpPr txBox="1">
            <a:spLocks/>
          </p:cNvSpPr>
          <p:nvPr/>
        </p:nvSpPr>
        <p:spPr>
          <a:xfrm>
            <a:off x="5430417" y="2034073"/>
            <a:ext cx="1585120" cy="72778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Review 3</a:t>
            </a:r>
          </a:p>
          <a:p>
            <a:r>
              <a:rPr lang="en-US" sz="1600" b="1" dirty="0">
                <a:latin typeface="Times New Roman" panose="02020603050405020304" pitchFamily="18" charset="0"/>
                <a:cs typeface="Times New Roman" panose="02020603050405020304" pitchFamily="18" charset="0"/>
              </a:rPr>
              <a:t>Aug  17-2025</a:t>
            </a:r>
          </a:p>
          <a:p>
            <a:endParaRPr lang="en-US" sz="1600" b="1" dirty="0">
              <a:latin typeface="Times New Roman" panose="02020603050405020304" pitchFamily="18" charset="0"/>
              <a:cs typeface="Times New Roman" panose="02020603050405020304" pitchFamily="18" charset="0"/>
            </a:endParaRPr>
          </a:p>
        </p:txBody>
      </p:sp>
      <p:sp>
        <p:nvSpPr>
          <p:cNvPr id="14" name="Text Placeholder 15">
            <a:extLst>
              <a:ext uri="{FF2B5EF4-FFF2-40B4-BE49-F238E27FC236}">
                <a16:creationId xmlns:a16="http://schemas.microsoft.com/office/drawing/2014/main" id="{F6466120-B54A-9B0A-03E4-D0BE5BC35E3E}"/>
              </a:ext>
            </a:extLst>
          </p:cNvPr>
          <p:cNvSpPr txBox="1">
            <a:spLocks/>
          </p:cNvSpPr>
          <p:nvPr/>
        </p:nvSpPr>
        <p:spPr>
          <a:xfrm>
            <a:off x="5197150" y="3040895"/>
            <a:ext cx="2590438" cy="125118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Created interactive dashboards in Power BI, showcasing advanced visualizations.</a:t>
            </a:r>
            <a:endParaRPr lang="en-ID" sz="1600" b="1" dirty="0">
              <a:latin typeface="Times New Roman" panose="02020603050405020304" pitchFamily="18" charset="0"/>
              <a:cs typeface="Times New Roman" panose="02020603050405020304" pitchFamily="18" charset="0"/>
            </a:endParaRPr>
          </a:p>
        </p:txBody>
      </p:sp>
      <p:sp>
        <p:nvSpPr>
          <p:cNvPr id="15" name="Text Placeholder 6">
            <a:extLst>
              <a:ext uri="{FF2B5EF4-FFF2-40B4-BE49-F238E27FC236}">
                <a16:creationId xmlns:a16="http://schemas.microsoft.com/office/drawing/2014/main" id="{233AC355-FF8B-C764-ADE8-C4DFE79A0BA3}"/>
              </a:ext>
            </a:extLst>
          </p:cNvPr>
          <p:cNvSpPr txBox="1">
            <a:spLocks/>
          </p:cNvSpPr>
          <p:nvPr/>
        </p:nvSpPr>
        <p:spPr>
          <a:xfrm>
            <a:off x="8685564" y="2002855"/>
            <a:ext cx="1665768" cy="78678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Final Review </a:t>
            </a:r>
          </a:p>
          <a:p>
            <a:r>
              <a:rPr lang="en-US" sz="1600" b="1" dirty="0">
                <a:latin typeface="Times New Roman" panose="02020603050405020304" pitchFamily="18" charset="0"/>
                <a:cs typeface="Times New Roman" panose="02020603050405020304" pitchFamily="18" charset="0"/>
              </a:rPr>
              <a:t>Aug 24-2025</a:t>
            </a:r>
          </a:p>
          <a:p>
            <a:endParaRPr lang="en-US" sz="1600" b="1" dirty="0">
              <a:latin typeface="Times New Roman" panose="02020603050405020304" pitchFamily="18" charset="0"/>
              <a:cs typeface="Times New Roman" panose="02020603050405020304" pitchFamily="18" charset="0"/>
            </a:endParaRPr>
          </a:p>
        </p:txBody>
      </p:sp>
      <p:sp>
        <p:nvSpPr>
          <p:cNvPr id="16" name="Text Placeholder 13">
            <a:extLst>
              <a:ext uri="{FF2B5EF4-FFF2-40B4-BE49-F238E27FC236}">
                <a16:creationId xmlns:a16="http://schemas.microsoft.com/office/drawing/2014/main" id="{3561BE52-F824-ABE2-526F-178054818B47}"/>
              </a:ext>
            </a:extLst>
          </p:cNvPr>
          <p:cNvSpPr txBox="1">
            <a:spLocks/>
          </p:cNvSpPr>
          <p:nvPr/>
        </p:nvSpPr>
        <p:spPr>
          <a:xfrm>
            <a:off x="7991197" y="2933070"/>
            <a:ext cx="3606753" cy="2012154"/>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None/>
            </a:pPr>
            <a:r>
              <a:rPr lang="en-US" sz="1600" b="1" dirty="0">
                <a:latin typeface="Times New Roman" panose="02020603050405020304" pitchFamily="18" charset="0"/>
                <a:cs typeface="Times New Roman" panose="02020603050405020304" pitchFamily="18" charset="0"/>
              </a:rPr>
              <a:t>In final review meeting we will present the complete project outcome, including MYSQL </a:t>
            </a:r>
            <a:r>
              <a:rPr lang="en-IN" sz="1600" b="1" dirty="0">
                <a:latin typeface="Times New Roman" panose="02020603050405020304" pitchFamily="18" charset="0"/>
                <a:cs typeface="Times New Roman" panose="02020603050405020304" pitchFamily="18" charset="0"/>
              </a:rPr>
              <a:t>query’s</a:t>
            </a:r>
            <a:r>
              <a:rPr lang="en-US" sz="1600" b="1"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Interactive dashboard’s in </a:t>
            </a:r>
            <a:r>
              <a:rPr lang="en-US" sz="1600" b="1" dirty="0">
                <a:latin typeface="Times New Roman" panose="02020603050405020304" pitchFamily="18" charset="0"/>
                <a:cs typeface="Times New Roman" panose="02020603050405020304" pitchFamily="18" charset="0"/>
              </a:rPr>
              <a:t> power BI, Tableau, along with the finalized KPI. Also walk through the prepared presentations .</a:t>
            </a:r>
          </a:p>
        </p:txBody>
      </p:sp>
      <p:sp>
        <p:nvSpPr>
          <p:cNvPr id="17" name="Footer Placeholder 5">
            <a:extLst>
              <a:ext uri="{FF2B5EF4-FFF2-40B4-BE49-F238E27FC236}">
                <a16:creationId xmlns:a16="http://schemas.microsoft.com/office/drawing/2014/main" id="{53D5B50F-CFC5-2888-8222-B911BE6101CD}"/>
              </a:ext>
            </a:extLst>
          </p:cNvPr>
          <p:cNvSpPr txBox="1">
            <a:spLocks/>
          </p:cNvSpPr>
          <p:nvPr/>
        </p:nvSpPr>
        <p:spPr>
          <a:xfrm>
            <a:off x="8518412" y="5872940"/>
            <a:ext cx="3455582" cy="4469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Final Review    Aug 24 - 2025</a:t>
            </a:r>
          </a:p>
          <a:p>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311F5BE-6DEC-AD11-D360-E22D962BCC32}"/>
              </a:ext>
            </a:extLst>
          </p:cNvPr>
          <p:cNvSpPr txBox="1"/>
          <p:nvPr/>
        </p:nvSpPr>
        <p:spPr>
          <a:xfrm>
            <a:off x="3172408" y="664631"/>
            <a:ext cx="5750466"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PROJECT TIME LINE</a:t>
            </a:r>
          </a:p>
        </p:txBody>
      </p:sp>
    </p:spTree>
    <p:extLst>
      <p:ext uri="{BB962C8B-B14F-4D97-AF65-F5344CB8AC3E}">
        <p14:creationId xmlns:p14="http://schemas.microsoft.com/office/powerpoint/2010/main" val="3144436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5F6C-22B8-9C82-C2DC-955EE715FF12}"/>
              </a:ext>
            </a:extLst>
          </p:cNvPr>
          <p:cNvSpPr>
            <a:spLocks noGrp="1"/>
          </p:cNvSpPr>
          <p:nvPr>
            <p:ph type="title"/>
          </p:nvPr>
        </p:nvSpPr>
        <p:spPr>
          <a:xfrm>
            <a:off x="695836" y="379142"/>
            <a:ext cx="5381579" cy="834111"/>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1A37F8F-8630-B434-4760-E02FDA96BA28}"/>
              </a:ext>
            </a:extLst>
          </p:cNvPr>
          <p:cNvSpPr>
            <a:spLocks noGrp="1"/>
          </p:cNvSpPr>
          <p:nvPr>
            <p:ph idx="1"/>
          </p:nvPr>
        </p:nvSpPr>
        <p:spPr>
          <a:xfrm>
            <a:off x="249788" y="2052446"/>
            <a:ext cx="11626261" cy="4091876"/>
          </a:xfrm>
        </p:spPr>
        <p:txBody>
          <a:bodyPr>
            <a:normAutofit/>
          </a:bodyPr>
          <a:lstStyle/>
          <a:p>
            <a:pPr marL="0" lvl="0" indent="0" eaLnBrk="0" fontAlgn="base" hangingPunct="0">
              <a:lnSpc>
                <a:spcPct val="100000"/>
              </a:lnSpc>
              <a:spcBef>
                <a:spcPct val="0"/>
              </a:spcBef>
              <a:spcAft>
                <a:spcPct val="0"/>
              </a:spcAft>
              <a:buClrTx/>
              <a:buSzTx/>
              <a:buNone/>
            </a:pPr>
            <a:endParaRPr lang="en-US" altLang="en-US" sz="2000" b="1"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pPr>
            <a:r>
              <a:rPr lang="en-US" altLang="en-US" sz="2000" dirty="0">
                <a:solidFill>
                  <a:schemeClr val="tx1"/>
                </a:solidFill>
                <a:latin typeface="Times New Roman" panose="02020603050405020304" pitchFamily="18" charset="0"/>
                <a:cs typeface="Times New Roman" panose="02020603050405020304" pitchFamily="18" charset="0"/>
              </a:rPr>
              <a:t>Shodwe Group, a Big-sized hospitality chain with properties across India, USA, UAE was struggling with fragmented and delayed reporting.</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Hospitality Analysis Dashboard</a:t>
            </a:r>
            <a:r>
              <a:rPr lang="en-US" sz="2000" dirty="0">
                <a:latin typeface="Times New Roman" panose="02020603050405020304" pitchFamily="18" charset="0"/>
                <a:cs typeface="Times New Roman" panose="02020603050405020304" pitchFamily="18" charset="0"/>
              </a:rPr>
              <a:t> is designed to provide end-to-end visibility into hotel operations and guest behavior, empowering stakeholders—including revenue managers, operations teams, and executives—to make data-driven decisions. The dashboard monitors key performance indicators (KPIs), including Total Revenue, Occupancy Rate, Cancellation Rate, Booking Trends, and Utilizations Metrics, as well as advanced insights such as Customer Segmentation, Revenue by Location and Room Type, and a Weekday vs.</a:t>
            </a:r>
            <a:r>
              <a:rPr lang="en-US" sz="2000" b="1" dirty="0">
                <a:latin typeface="Times New Roman" panose="02020603050405020304" pitchFamily="18" charset="0"/>
                <a:cs typeface="Times New Roman" panose="02020603050405020304" pitchFamily="18" charset="0"/>
              </a:rPr>
              <a:t> Weekend Performance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95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28F1-A0CA-9E96-266A-DF325BD9F755}"/>
              </a:ext>
            </a:extLst>
          </p:cNvPr>
          <p:cNvSpPr>
            <a:spLocks noGrp="1"/>
          </p:cNvSpPr>
          <p:nvPr>
            <p:ph type="title"/>
          </p:nvPr>
        </p:nvSpPr>
        <p:spPr/>
        <p:txBody>
          <a:bodyPr>
            <a:normAutofit/>
          </a:bodyPr>
          <a:lstStyle/>
          <a:p>
            <a:r>
              <a:rPr lang="en-IN" dirty="0"/>
              <a:t>DATA OVERVIEW</a:t>
            </a:r>
          </a:p>
        </p:txBody>
      </p:sp>
      <p:sp>
        <p:nvSpPr>
          <p:cNvPr id="3" name="Content Placeholder 2">
            <a:extLst>
              <a:ext uri="{FF2B5EF4-FFF2-40B4-BE49-F238E27FC236}">
                <a16:creationId xmlns:a16="http://schemas.microsoft.com/office/drawing/2014/main" id="{6B7BC94E-1081-5AF9-CE85-9D385F2444BE}"/>
              </a:ext>
            </a:extLst>
          </p:cNvPr>
          <p:cNvSpPr>
            <a:spLocks noGrp="1"/>
          </p:cNvSpPr>
          <p:nvPr>
            <p:ph idx="1"/>
          </p:nvPr>
        </p:nvSpPr>
        <p:spPr>
          <a:xfrm>
            <a:off x="578498" y="1903446"/>
            <a:ext cx="10362578" cy="3853680"/>
          </a:xfrm>
        </p:spPr>
        <p:txBody>
          <a:bodyPr/>
          <a:lstStyle/>
          <a:p>
            <a:pPr fontAlgn="base"/>
            <a:r>
              <a:rPr lang="en-US" b="1" u="sng" dirty="0"/>
              <a:t>Source</a:t>
            </a:r>
            <a:r>
              <a:rPr lang="en-US" dirty="0"/>
              <a:t>: Hospitality Dataset provides sample datasets which include 5 tables like </a:t>
            </a:r>
            <a:r>
              <a:rPr lang="en-US" b="1" dirty="0"/>
              <a:t>bookings, aggregated bookings, hotels, rooms, date.</a:t>
            </a:r>
          </a:p>
          <a:p>
            <a:pPr fontAlgn="base"/>
            <a:br>
              <a:rPr lang="en-US" dirty="0"/>
            </a:br>
            <a:r>
              <a:rPr lang="en-US" b="1" dirty="0"/>
              <a:t>Data Points</a:t>
            </a:r>
            <a:r>
              <a:rPr lang="en-US" dirty="0"/>
              <a:t>: Sales data, Product details, Customer information, and Regional insights.</a:t>
            </a:r>
            <a:endParaRPr lang="en-US" b="1" dirty="0"/>
          </a:p>
          <a:p>
            <a:pPr fontAlgn="base"/>
            <a:br>
              <a:rPr lang="en-US" dirty="0"/>
            </a:br>
            <a:r>
              <a:rPr lang="en-US" b="1" dirty="0"/>
              <a:t>Volume</a:t>
            </a:r>
            <a:r>
              <a:rPr lang="en-US" dirty="0"/>
              <a:t>: Rows-1,34,000+, Columns – 16</a:t>
            </a:r>
            <a:endParaRPr lang="en-US" b="1" dirty="0"/>
          </a:p>
          <a:p>
            <a:pPr fontAlgn="base"/>
            <a:br>
              <a:rPr lang="en-US" dirty="0"/>
            </a:br>
            <a:r>
              <a:rPr lang="en-US" b="1" dirty="0"/>
              <a:t>Timeline of Data</a:t>
            </a:r>
            <a:r>
              <a:rPr lang="en-US" dirty="0"/>
              <a:t>  July 2022</a:t>
            </a:r>
            <a:endParaRPr lang="en-IN" dirty="0"/>
          </a:p>
        </p:txBody>
      </p:sp>
    </p:spTree>
    <p:extLst>
      <p:ext uri="{BB962C8B-B14F-4D97-AF65-F5344CB8AC3E}">
        <p14:creationId xmlns:p14="http://schemas.microsoft.com/office/powerpoint/2010/main" val="18038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EA57-C963-1458-9D35-7BE39A9332D3}"/>
              </a:ext>
            </a:extLst>
          </p:cNvPr>
          <p:cNvSpPr>
            <a:spLocks noGrp="1"/>
          </p:cNvSpPr>
          <p:nvPr>
            <p:ph type="title"/>
          </p:nvPr>
        </p:nvSpPr>
        <p:spPr/>
        <p:txBody>
          <a:bodyPr>
            <a:normAutofit/>
          </a:bodyPr>
          <a:lstStyle/>
          <a:p>
            <a:r>
              <a:rPr lang="en-IN" dirty="0"/>
              <a:t>DATASET INFORMATION</a:t>
            </a:r>
          </a:p>
        </p:txBody>
      </p:sp>
      <p:graphicFrame>
        <p:nvGraphicFramePr>
          <p:cNvPr id="4" name="Content Placeholder 3">
            <a:extLst>
              <a:ext uri="{FF2B5EF4-FFF2-40B4-BE49-F238E27FC236}">
                <a16:creationId xmlns:a16="http://schemas.microsoft.com/office/drawing/2014/main" id="{03E4EB35-C8B0-20ED-435C-A428D952050C}"/>
              </a:ext>
            </a:extLst>
          </p:cNvPr>
          <p:cNvGraphicFramePr>
            <a:graphicFrameLocks noGrp="1"/>
          </p:cNvGraphicFramePr>
          <p:nvPr>
            <p:ph idx="1"/>
            <p:extLst>
              <p:ext uri="{D42A27DB-BD31-4B8C-83A1-F6EECF244321}">
                <p14:modId xmlns:p14="http://schemas.microsoft.com/office/powerpoint/2010/main" val="616276896"/>
              </p:ext>
            </p:extLst>
          </p:nvPr>
        </p:nvGraphicFramePr>
        <p:xfrm>
          <a:off x="1148649" y="2108200"/>
          <a:ext cx="9955028" cy="3251915"/>
        </p:xfrm>
        <a:graphic>
          <a:graphicData uri="http://schemas.openxmlformats.org/drawingml/2006/table">
            <a:tbl>
              <a:tblPr/>
              <a:tblGrid>
                <a:gridCol w="4977514">
                  <a:extLst>
                    <a:ext uri="{9D8B030D-6E8A-4147-A177-3AD203B41FA5}">
                      <a16:colId xmlns:a16="http://schemas.microsoft.com/office/drawing/2014/main" val="696601775"/>
                    </a:ext>
                  </a:extLst>
                </a:gridCol>
                <a:gridCol w="4977514">
                  <a:extLst>
                    <a:ext uri="{9D8B030D-6E8A-4147-A177-3AD203B41FA5}">
                      <a16:colId xmlns:a16="http://schemas.microsoft.com/office/drawing/2014/main" val="445643291"/>
                    </a:ext>
                  </a:extLst>
                </a:gridCol>
              </a:tblGrid>
              <a:tr h="510514">
                <a:tc>
                  <a:txBody>
                    <a:bodyPr/>
                    <a:lstStyle/>
                    <a:p>
                      <a:pPr algn="ctr" rtl="0" fontAlgn="t">
                        <a:buNone/>
                      </a:pPr>
                      <a:r>
                        <a:rPr lang="en-IN" sz="2100" b="1" i="0" u="sng" dirty="0">
                          <a:solidFill>
                            <a:srgbClr val="B20000"/>
                          </a:solidFill>
                          <a:effectLst/>
                          <a:latin typeface="Times New Roman" panose="02020603050405020304" pitchFamily="18" charset="0"/>
                        </a:rPr>
                        <a:t>About</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0B4C8"/>
                    </a:solidFill>
                  </a:tcPr>
                </a:tc>
                <a:tc>
                  <a:txBody>
                    <a:bodyPr/>
                    <a:lstStyle/>
                    <a:p>
                      <a:pPr algn="ctr" rtl="0" fontAlgn="t">
                        <a:buNone/>
                      </a:pPr>
                      <a:r>
                        <a:rPr lang="en-IN" sz="2100" b="1" i="0" u="sng">
                          <a:solidFill>
                            <a:srgbClr val="B20000"/>
                          </a:solidFill>
                          <a:effectLst/>
                          <a:latin typeface="Times New Roman" panose="02020603050405020304" pitchFamily="18" charset="0"/>
                        </a:rPr>
                        <a:t>Description</a:t>
                      </a:r>
                      <a:endParaRPr lang="en-IN" sz="160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0B4C8"/>
                    </a:solidFill>
                  </a:tcPr>
                </a:tc>
                <a:extLst>
                  <a:ext uri="{0D108BD9-81ED-4DB2-BD59-A6C34878D82A}">
                    <a16:rowId xmlns:a16="http://schemas.microsoft.com/office/drawing/2014/main" val="1382458930"/>
                  </a:ext>
                </a:extLst>
              </a:tr>
              <a:tr h="510514">
                <a:tc>
                  <a:txBody>
                    <a:bodyPr/>
                    <a:lstStyle/>
                    <a:p>
                      <a:pPr rtl="0" fontAlgn="t">
                        <a:buNone/>
                      </a:pPr>
                      <a:r>
                        <a:rPr lang="en-IN" sz="1600" b="0" i="0" u="none" strike="noStrike" dirty="0">
                          <a:solidFill>
                            <a:srgbClr val="000000"/>
                          </a:solidFill>
                          <a:effectLst/>
                          <a:latin typeface="Calibri Light" panose="020F0302020204030204" pitchFamily="34" charset="0"/>
                        </a:rPr>
                        <a:t>Domain</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tc>
                  <a:txBody>
                    <a:bodyPr/>
                    <a:lstStyle/>
                    <a:p>
                      <a:pPr rtl="0" fontAlgn="t">
                        <a:buNone/>
                      </a:pPr>
                      <a:r>
                        <a:rPr lang="en-IN" sz="1600" b="0" i="0" u="none" strike="noStrike" dirty="0">
                          <a:solidFill>
                            <a:srgbClr val="000000"/>
                          </a:solidFill>
                          <a:effectLst/>
                          <a:latin typeface="Calibri" panose="020F0502020204030204" pitchFamily="34" charset="0"/>
                        </a:rPr>
                        <a:t>Hospitality / Hotel Management</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extLst>
                  <a:ext uri="{0D108BD9-81ED-4DB2-BD59-A6C34878D82A}">
                    <a16:rowId xmlns:a16="http://schemas.microsoft.com/office/drawing/2014/main" val="1064370613"/>
                  </a:ext>
                </a:extLst>
              </a:tr>
              <a:tr h="510514">
                <a:tc>
                  <a:txBody>
                    <a:bodyPr/>
                    <a:lstStyle/>
                    <a:p>
                      <a:pPr rtl="0" fontAlgn="t">
                        <a:buNone/>
                      </a:pPr>
                      <a:r>
                        <a:rPr lang="en-IN" sz="1600" b="0" i="0" u="none" strike="noStrike">
                          <a:solidFill>
                            <a:srgbClr val="000000"/>
                          </a:solidFill>
                          <a:effectLst/>
                          <a:latin typeface="Calibri" panose="020F0502020204030204" pitchFamily="34" charset="0"/>
                        </a:rPr>
                        <a:t>Project</a:t>
                      </a:r>
                      <a:endParaRPr lang="en-IN" sz="160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F2F5"/>
                    </a:solidFill>
                  </a:tcPr>
                </a:tc>
                <a:tc>
                  <a:txBody>
                    <a:bodyPr/>
                    <a:lstStyle/>
                    <a:p>
                      <a:pPr rtl="0" fontAlgn="t">
                        <a:buNone/>
                      </a:pPr>
                      <a:r>
                        <a:rPr lang="en-IN" sz="1600" b="0" i="0" u="none" strike="noStrike" dirty="0">
                          <a:solidFill>
                            <a:srgbClr val="000000"/>
                          </a:solidFill>
                          <a:effectLst/>
                          <a:latin typeface="Calibri" panose="020F0502020204030204" pitchFamily="34" charset="0"/>
                        </a:rPr>
                        <a:t>Hospitality Analysis Project</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F2F5"/>
                    </a:solidFill>
                  </a:tcPr>
                </a:tc>
                <a:extLst>
                  <a:ext uri="{0D108BD9-81ED-4DB2-BD59-A6C34878D82A}">
                    <a16:rowId xmlns:a16="http://schemas.microsoft.com/office/drawing/2014/main" val="4106760870"/>
                  </a:ext>
                </a:extLst>
              </a:tr>
              <a:tr h="699345">
                <a:tc>
                  <a:txBody>
                    <a:bodyPr/>
                    <a:lstStyle/>
                    <a:p>
                      <a:pPr rtl="0" fontAlgn="t">
                        <a:buNone/>
                      </a:pPr>
                      <a:r>
                        <a:rPr lang="en-IN" sz="1600" b="0" i="0" u="none" strike="noStrike" dirty="0">
                          <a:solidFill>
                            <a:srgbClr val="000000"/>
                          </a:solidFill>
                          <a:effectLst/>
                          <a:latin typeface="Calibri" panose="020F0502020204030204" pitchFamily="34" charset="0"/>
                        </a:rPr>
                        <a:t>Datasets Used</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tc>
                  <a:txBody>
                    <a:bodyPr/>
                    <a:lstStyle/>
                    <a:p>
                      <a:pPr rtl="0" fontAlgn="t">
                        <a:buNone/>
                      </a:pPr>
                      <a:r>
                        <a:rPr lang="en-IN" sz="1600" b="0" i="0" u="none" strike="noStrike" dirty="0" err="1">
                          <a:solidFill>
                            <a:srgbClr val="000000"/>
                          </a:solidFill>
                          <a:effectLst/>
                          <a:latin typeface="Calibri" panose="020F0502020204030204" pitchFamily="34" charset="0"/>
                        </a:rPr>
                        <a:t>fact_bookings</a:t>
                      </a:r>
                      <a:r>
                        <a:rPr lang="en-IN" sz="1600" b="0" i="0" u="none" strike="noStrike" dirty="0">
                          <a:solidFill>
                            <a:srgbClr val="000000"/>
                          </a:solidFill>
                          <a:effectLst/>
                          <a:latin typeface="Calibri" panose="020F0502020204030204" pitchFamily="34" charset="0"/>
                        </a:rPr>
                        <a:t>, </a:t>
                      </a:r>
                      <a:r>
                        <a:rPr lang="en-IN" sz="1600" b="0" i="0" u="none" strike="noStrike" dirty="0" err="1">
                          <a:solidFill>
                            <a:srgbClr val="000000"/>
                          </a:solidFill>
                          <a:effectLst/>
                          <a:latin typeface="Calibri" panose="020F0502020204030204" pitchFamily="34" charset="0"/>
                        </a:rPr>
                        <a:t>fact_aggregated_bookings</a:t>
                      </a:r>
                      <a:r>
                        <a:rPr lang="en-IN" sz="1600" b="0" i="0" u="none" strike="noStrike" dirty="0">
                          <a:solidFill>
                            <a:srgbClr val="000000"/>
                          </a:solidFill>
                          <a:effectLst/>
                          <a:latin typeface="Calibri" panose="020F0502020204030204" pitchFamily="34" charset="0"/>
                        </a:rPr>
                        <a:t>, </a:t>
                      </a:r>
                      <a:r>
                        <a:rPr lang="en-IN" sz="1600" b="0" i="0" u="none" strike="noStrike" dirty="0" err="1">
                          <a:solidFill>
                            <a:srgbClr val="000000"/>
                          </a:solidFill>
                          <a:effectLst/>
                          <a:latin typeface="Calibri" panose="020F0502020204030204" pitchFamily="34" charset="0"/>
                        </a:rPr>
                        <a:t>dim_hotels</a:t>
                      </a:r>
                      <a:r>
                        <a:rPr lang="en-IN" sz="1600" b="0" i="0" u="none" strike="noStrike" dirty="0">
                          <a:solidFill>
                            <a:srgbClr val="000000"/>
                          </a:solidFill>
                          <a:effectLst/>
                          <a:latin typeface="Calibri" panose="020F0502020204030204" pitchFamily="34" charset="0"/>
                        </a:rPr>
                        <a:t>,</a:t>
                      </a:r>
                      <a:endParaRPr lang="en-IN" sz="1600" dirty="0">
                        <a:effectLst/>
                      </a:endParaRPr>
                    </a:p>
                    <a:p>
                      <a:pPr rtl="0" fontAlgn="t">
                        <a:buNone/>
                      </a:pPr>
                      <a:r>
                        <a:rPr lang="en-IN" sz="1600" b="0" i="0" u="none" strike="noStrike" dirty="0" err="1">
                          <a:solidFill>
                            <a:srgbClr val="000000"/>
                          </a:solidFill>
                          <a:effectLst/>
                          <a:latin typeface="Calibri" panose="020F0502020204030204" pitchFamily="34" charset="0"/>
                        </a:rPr>
                        <a:t>dim_rooms</a:t>
                      </a:r>
                      <a:r>
                        <a:rPr lang="en-IN" sz="1600" b="0" i="0" u="none" strike="noStrike" dirty="0">
                          <a:solidFill>
                            <a:srgbClr val="000000"/>
                          </a:solidFill>
                          <a:effectLst/>
                          <a:latin typeface="Calibri" panose="020F0502020204030204" pitchFamily="34" charset="0"/>
                        </a:rPr>
                        <a:t>, </a:t>
                      </a:r>
                      <a:r>
                        <a:rPr lang="en-IN" sz="1600" b="0" i="0" u="none" strike="noStrike" dirty="0" err="1">
                          <a:solidFill>
                            <a:srgbClr val="000000"/>
                          </a:solidFill>
                          <a:effectLst/>
                          <a:latin typeface="Calibri" panose="020F0502020204030204" pitchFamily="34" charset="0"/>
                        </a:rPr>
                        <a:t>dim_date</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extLst>
                  <a:ext uri="{0D108BD9-81ED-4DB2-BD59-A6C34878D82A}">
                    <a16:rowId xmlns:a16="http://schemas.microsoft.com/office/drawing/2014/main" val="701282507"/>
                  </a:ext>
                </a:extLst>
              </a:tr>
              <a:tr h="510514">
                <a:tc>
                  <a:txBody>
                    <a:bodyPr/>
                    <a:lstStyle/>
                    <a:p>
                      <a:pPr rtl="0" fontAlgn="t">
                        <a:buNone/>
                      </a:pPr>
                      <a:r>
                        <a:rPr lang="en-IN" sz="1600" b="0" i="0" u="none" strike="noStrike">
                          <a:solidFill>
                            <a:srgbClr val="000000"/>
                          </a:solidFill>
                          <a:effectLst/>
                          <a:latin typeface="Calibri" panose="020F0502020204030204" pitchFamily="34" charset="0"/>
                        </a:rPr>
                        <a:t>Dataset Type</a:t>
                      </a:r>
                      <a:endParaRPr lang="en-IN" sz="160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F2F5"/>
                    </a:solidFill>
                  </a:tcPr>
                </a:tc>
                <a:tc>
                  <a:txBody>
                    <a:bodyPr/>
                    <a:lstStyle/>
                    <a:p>
                      <a:pPr rtl="0" fontAlgn="t">
                        <a:buNone/>
                      </a:pPr>
                      <a:r>
                        <a:rPr lang="en-IN" sz="1600" b="0" i="0" u="none" strike="noStrike" dirty="0">
                          <a:solidFill>
                            <a:srgbClr val="000000"/>
                          </a:solidFill>
                          <a:effectLst/>
                          <a:latin typeface="Calibri" panose="020F0502020204030204" pitchFamily="34" charset="0"/>
                        </a:rPr>
                        <a:t>Comma Separated Values(.csv) Format</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F2F5"/>
                    </a:solidFill>
                  </a:tcPr>
                </a:tc>
                <a:extLst>
                  <a:ext uri="{0D108BD9-81ED-4DB2-BD59-A6C34878D82A}">
                    <a16:rowId xmlns:a16="http://schemas.microsoft.com/office/drawing/2014/main" val="1064944051"/>
                  </a:ext>
                </a:extLst>
              </a:tr>
              <a:tr h="510514">
                <a:tc>
                  <a:txBody>
                    <a:bodyPr/>
                    <a:lstStyle/>
                    <a:p>
                      <a:pPr rtl="0" fontAlgn="t">
                        <a:buNone/>
                      </a:pPr>
                      <a:r>
                        <a:rPr lang="en-IN" sz="1600" b="0" i="0" u="none" strike="noStrike">
                          <a:solidFill>
                            <a:srgbClr val="000000"/>
                          </a:solidFill>
                          <a:effectLst/>
                          <a:latin typeface="Calibri" panose="020F0502020204030204" pitchFamily="34" charset="0"/>
                        </a:rPr>
                        <a:t>Dataset Size</a:t>
                      </a:r>
                      <a:endParaRPr lang="en-IN" sz="160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tc>
                  <a:txBody>
                    <a:bodyPr/>
                    <a:lstStyle/>
                    <a:p>
                      <a:pPr rtl="0" fontAlgn="t">
                        <a:buNone/>
                      </a:pPr>
                      <a:r>
                        <a:rPr lang="en-IN" sz="1600" b="0" i="0" u="none" strike="noStrike" dirty="0">
                          <a:solidFill>
                            <a:srgbClr val="000000"/>
                          </a:solidFill>
                          <a:effectLst/>
                          <a:latin typeface="Calibri" panose="020F0502020204030204" pitchFamily="34" charset="0"/>
                        </a:rPr>
                        <a:t>14.5 MB</a:t>
                      </a:r>
                      <a:endParaRPr lang="en-IN" sz="1600" dirty="0">
                        <a:effectLst/>
                      </a:endParaRPr>
                    </a:p>
                  </a:txBody>
                  <a:tcPr marL="85086" marR="85086" marT="42543" marB="42543">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E5EB"/>
                    </a:solidFill>
                  </a:tcPr>
                </a:tc>
                <a:extLst>
                  <a:ext uri="{0D108BD9-81ED-4DB2-BD59-A6C34878D82A}">
                    <a16:rowId xmlns:a16="http://schemas.microsoft.com/office/drawing/2014/main" val="1044138580"/>
                  </a:ext>
                </a:extLst>
              </a:tr>
            </a:tbl>
          </a:graphicData>
        </a:graphic>
      </p:graphicFrame>
      <p:sp>
        <p:nvSpPr>
          <p:cNvPr id="5" name="Rectangle 1">
            <a:extLst>
              <a:ext uri="{FF2B5EF4-FFF2-40B4-BE49-F238E27FC236}">
                <a16:creationId xmlns:a16="http://schemas.microsoft.com/office/drawing/2014/main" id="{0DE3AA40-33A0-C22A-C935-EBCD7A467FF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0759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8662-2EC3-A326-AF18-0768653267B0}"/>
              </a:ext>
            </a:extLst>
          </p:cNvPr>
          <p:cNvSpPr>
            <a:spLocks noGrp="1"/>
          </p:cNvSpPr>
          <p:nvPr>
            <p:ph type="title"/>
          </p:nvPr>
        </p:nvSpPr>
        <p:spPr/>
        <p:txBody>
          <a:bodyPr>
            <a:normAutofit/>
          </a:bodyPr>
          <a:lstStyle/>
          <a:p>
            <a:r>
              <a:rPr lang="en-IN" dirty="0"/>
              <a:t>Business Problem</a:t>
            </a:r>
          </a:p>
        </p:txBody>
      </p:sp>
      <p:sp>
        <p:nvSpPr>
          <p:cNvPr id="3" name="Content Placeholder 2">
            <a:extLst>
              <a:ext uri="{FF2B5EF4-FFF2-40B4-BE49-F238E27FC236}">
                <a16:creationId xmlns:a16="http://schemas.microsoft.com/office/drawing/2014/main" id="{86E8FE8B-07E8-7B70-9CD9-1CBD819B94A5}"/>
              </a:ext>
            </a:extLst>
          </p:cNvPr>
          <p:cNvSpPr>
            <a:spLocks noGrp="1"/>
          </p:cNvSpPr>
          <p:nvPr>
            <p:ph idx="1"/>
          </p:nvPr>
        </p:nvSpPr>
        <p:spPr/>
        <p:txBody>
          <a:bodyPr>
            <a:normAutofit/>
          </a:bodyPr>
          <a:lstStyle/>
          <a:p>
            <a:r>
              <a:rPr lang="en-US" dirty="0"/>
              <a:t>How can Shodwe Group optimize room bookings and Profitability across different Territories and Customer Segments.”</a:t>
            </a:r>
          </a:p>
          <a:p>
            <a:br>
              <a:rPr lang="en-US" dirty="0"/>
            </a:br>
            <a:r>
              <a:rPr lang="en-US" dirty="0"/>
              <a:t>To analyze and Identify:</a:t>
            </a:r>
          </a:p>
          <a:p>
            <a:pPr marL="457200" indent="-457200" fontAlgn="base">
              <a:buFont typeface="+mj-lt"/>
              <a:buAutoNum type="alphaUcPeriod"/>
            </a:pPr>
            <a:r>
              <a:rPr lang="en-US" dirty="0"/>
              <a:t>Which Product and Category are performing Best/Worst?</a:t>
            </a:r>
          </a:p>
          <a:p>
            <a:pPr marL="457200" indent="-457200" fontAlgn="base">
              <a:buFont typeface="+mj-lt"/>
              <a:buAutoNum type="alphaUcPeriod"/>
            </a:pPr>
            <a:r>
              <a:rPr lang="en-US" dirty="0"/>
              <a:t>Which Sales Territories are underperforming?</a:t>
            </a:r>
          </a:p>
          <a:p>
            <a:pPr marL="457200" indent="-457200" fontAlgn="base">
              <a:buFont typeface="+mj-lt"/>
              <a:buAutoNum type="alphaUcPeriod"/>
            </a:pPr>
            <a:r>
              <a:rPr lang="en-US" dirty="0"/>
              <a:t>What are Customer Booking patterns?</a:t>
            </a:r>
          </a:p>
          <a:p>
            <a:pPr marL="457200" indent="-457200" fontAlgn="base">
              <a:buFont typeface="+mj-lt"/>
              <a:buAutoNum type="alphaUcPeriod"/>
            </a:pPr>
            <a:r>
              <a:rPr lang="en-US" dirty="0"/>
              <a:t>How seasonality and Demographics affect buying patterns?</a:t>
            </a:r>
          </a:p>
          <a:p>
            <a:endParaRPr lang="en-IN" dirty="0"/>
          </a:p>
        </p:txBody>
      </p:sp>
    </p:spTree>
    <p:extLst>
      <p:ext uri="{BB962C8B-B14F-4D97-AF65-F5344CB8AC3E}">
        <p14:creationId xmlns:p14="http://schemas.microsoft.com/office/powerpoint/2010/main" val="65826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C645-49F7-C06E-681E-02EF7CFC208C}"/>
              </a:ext>
            </a:extLst>
          </p:cNvPr>
          <p:cNvSpPr>
            <a:spLocks noGrp="1"/>
          </p:cNvSpPr>
          <p:nvPr>
            <p:ph type="title"/>
          </p:nvPr>
        </p:nvSpPr>
        <p:spPr>
          <a:xfrm>
            <a:off x="589280" y="248356"/>
            <a:ext cx="1973298" cy="958427"/>
          </a:xfrm>
        </p:spPr>
        <p:txBody>
          <a:bodyPr/>
          <a:lstStyle/>
          <a:p>
            <a:r>
              <a:rPr lang="en-US" dirty="0"/>
              <a:t>KPI’s</a:t>
            </a:r>
            <a:endParaRPr lang="en-IN" dirty="0"/>
          </a:p>
        </p:txBody>
      </p:sp>
      <p:sp>
        <p:nvSpPr>
          <p:cNvPr id="3" name="Content Placeholder 2">
            <a:extLst>
              <a:ext uri="{FF2B5EF4-FFF2-40B4-BE49-F238E27FC236}">
                <a16:creationId xmlns:a16="http://schemas.microsoft.com/office/drawing/2014/main" id="{CDB98691-4345-3963-E9C9-3354826071E5}"/>
              </a:ext>
            </a:extLst>
          </p:cNvPr>
          <p:cNvSpPr>
            <a:spLocks noGrp="1"/>
          </p:cNvSpPr>
          <p:nvPr>
            <p:ph idx="1"/>
          </p:nvPr>
        </p:nvSpPr>
        <p:spPr>
          <a:xfrm>
            <a:off x="498967" y="1907821"/>
            <a:ext cx="5145477" cy="4109158"/>
          </a:xfrm>
        </p:spPr>
        <p:txBody>
          <a:bodyPr>
            <a:noAutofit/>
          </a:bodyPr>
          <a:lstStyle/>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1)  REVENUE GENERATED</a:t>
            </a:r>
          </a:p>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2)  REVENUE REALIZED</a:t>
            </a:r>
          </a:p>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3)  TOTAL CUSTOMERS </a:t>
            </a:r>
          </a:p>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4)  TOTAL BOOKINGS</a:t>
            </a:r>
          </a:p>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5)  OCCUPANCY RATE</a:t>
            </a:r>
          </a:p>
          <a:p>
            <a:pPr marL="274320" lvl="1" indent="0" fontAlgn="base">
              <a:lnSpc>
                <a:spcPct val="160000"/>
              </a:lnSpc>
              <a:buNone/>
            </a:pPr>
            <a:r>
              <a:rPr lang="en-US" sz="2200" b="1" dirty="0">
                <a:solidFill>
                  <a:schemeClr val="tx1"/>
                </a:solidFill>
                <a:latin typeface="Times New Roman" panose="02020603050405020304" pitchFamily="18" charset="0"/>
                <a:cs typeface="Times New Roman" panose="02020603050405020304" pitchFamily="18" charset="0"/>
              </a:rPr>
              <a:t>6)  TOTAL GUEST VISITED</a:t>
            </a:r>
          </a:p>
          <a:p>
            <a:pPr marL="457200" lvl="1" fontAlgn="base">
              <a:lnSpc>
                <a:spcPct val="160000"/>
              </a:lnSpc>
            </a:pPr>
            <a:endParaRPr lang="en-US" sz="2200" b="1" dirty="0">
              <a:solidFill>
                <a:schemeClr val="tx1"/>
              </a:solidFill>
              <a:latin typeface="Times New Roman" panose="02020603050405020304" pitchFamily="18" charset="0"/>
              <a:cs typeface="Times New Roman" panose="02020603050405020304" pitchFamily="18" charset="0"/>
            </a:endParaRPr>
          </a:p>
          <a:p>
            <a:pPr marL="457200" lvl="1" fontAlgn="base">
              <a:lnSpc>
                <a:spcPct val="160000"/>
              </a:lnSpc>
            </a:pPr>
            <a:endParaRPr lang="en-US" sz="2200"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8611CA-64FA-4AB6-FA3E-12D776B55AC0}"/>
              </a:ext>
            </a:extLst>
          </p:cNvPr>
          <p:cNvSpPr txBox="1"/>
          <p:nvPr/>
        </p:nvSpPr>
        <p:spPr>
          <a:xfrm>
            <a:off x="5765051" y="1953813"/>
            <a:ext cx="5960533" cy="3586366"/>
          </a:xfrm>
          <a:prstGeom prst="rect">
            <a:avLst/>
          </a:prstGeom>
          <a:noFill/>
        </p:spPr>
        <p:txBody>
          <a:bodyPr wrap="square">
            <a:spAutoFit/>
          </a:bodyPr>
          <a:lstStyle/>
          <a:p>
            <a:pPr lvl="1" fontAlgn="base">
              <a:lnSpc>
                <a:spcPct val="150000"/>
              </a:lnSpc>
            </a:pPr>
            <a:r>
              <a:rPr lang="en-US" sz="2200" b="1" dirty="0">
                <a:latin typeface="Times New Roman" panose="02020603050405020304" pitchFamily="18" charset="0"/>
                <a:cs typeface="Times New Roman" panose="02020603050405020304" pitchFamily="18" charset="0"/>
              </a:rPr>
              <a:t>7)  NO SHOW RATE</a:t>
            </a:r>
          </a:p>
          <a:p>
            <a:pPr lvl="1" fontAlgn="base">
              <a:lnSpc>
                <a:spcPct val="150000"/>
              </a:lnSpc>
            </a:pPr>
            <a:r>
              <a:rPr lang="en-US" sz="2200" b="1" dirty="0">
                <a:latin typeface="Times New Roman" panose="02020603050405020304" pitchFamily="18" charset="0"/>
                <a:cs typeface="Times New Roman" panose="02020603050405020304" pitchFamily="18" charset="0"/>
              </a:rPr>
              <a:t>8)  CHECKED OUT RATE</a:t>
            </a:r>
          </a:p>
          <a:p>
            <a:pPr lvl="1" fontAlgn="base">
              <a:lnSpc>
                <a:spcPct val="150000"/>
              </a:lnSpc>
            </a:pPr>
            <a:r>
              <a:rPr lang="en-US" sz="2200" b="1" dirty="0">
                <a:latin typeface="Times New Roman" panose="02020603050405020304" pitchFamily="18" charset="0"/>
                <a:cs typeface="Times New Roman" panose="02020603050405020304" pitchFamily="18" charset="0"/>
              </a:rPr>
              <a:t>9)  ROOM </a:t>
            </a:r>
            <a:r>
              <a:rPr lang="en-IN" sz="2200" b="1" dirty="0">
                <a:latin typeface="Times New Roman" panose="02020603050405020304" pitchFamily="18" charset="0"/>
                <a:cs typeface="Times New Roman" panose="02020603050405020304" pitchFamily="18" charset="0"/>
              </a:rPr>
              <a:t>CAPACITY </a:t>
            </a:r>
            <a:endParaRPr lang="en-US" sz="2200" b="1" dirty="0">
              <a:latin typeface="Times New Roman" panose="02020603050405020304" pitchFamily="18" charset="0"/>
              <a:cs typeface="Times New Roman" panose="02020603050405020304" pitchFamily="18" charset="0"/>
            </a:endParaRPr>
          </a:p>
          <a:p>
            <a:pPr lvl="1" fontAlgn="base">
              <a:lnSpc>
                <a:spcPct val="150000"/>
              </a:lnSpc>
            </a:pPr>
            <a:r>
              <a:rPr lang="en-US" sz="2200" b="1" dirty="0">
                <a:latin typeface="Times New Roman" panose="02020603050405020304" pitchFamily="18" charset="0"/>
                <a:cs typeface="Times New Roman" panose="02020603050405020304" pitchFamily="18" charset="0"/>
              </a:rPr>
              <a:t>10)  AVERAGE DISCOUNTS</a:t>
            </a:r>
          </a:p>
          <a:p>
            <a:pPr lvl="1" fontAlgn="base">
              <a:lnSpc>
                <a:spcPct val="150000"/>
              </a:lnSpc>
            </a:pPr>
            <a:r>
              <a:rPr lang="en-US" sz="2200" b="1" dirty="0">
                <a:latin typeface="Times New Roman" panose="02020603050405020304" pitchFamily="18" charset="0"/>
                <a:cs typeface="Times New Roman" panose="02020603050405020304" pitchFamily="18" charset="0"/>
              </a:rPr>
              <a:t>11) CANCELLATION RATE</a:t>
            </a:r>
          </a:p>
          <a:p>
            <a:pPr lvl="1" fontAlgn="base">
              <a:lnSpc>
                <a:spcPct val="150000"/>
              </a:lnSpc>
            </a:pPr>
            <a:r>
              <a:rPr lang="en-US" sz="2200" b="1" dirty="0">
                <a:latin typeface="Times New Roman" panose="02020603050405020304" pitchFamily="18" charset="0"/>
                <a:cs typeface="Times New Roman" panose="02020603050405020304" pitchFamily="18" charset="0"/>
              </a:rPr>
              <a:t>12) AVERAGE RATINGS </a:t>
            </a:r>
          </a:p>
          <a:p>
            <a:pPr lvl="1" fontAlgn="base">
              <a:lnSpc>
                <a:spcPct val="150000"/>
              </a:lnSpc>
            </a:pPr>
            <a:r>
              <a:rPr lang="en-US" sz="2200" b="1" dirty="0">
                <a:latin typeface="Times New Roman" panose="02020603050405020304" pitchFamily="18" charset="0"/>
                <a:cs typeface="Times New Roman" panose="02020603050405020304" pitchFamily="18" charset="0"/>
              </a:rPr>
              <a:t>13) AVG AGE OF THE </a:t>
            </a:r>
            <a:r>
              <a:rPr lang="en-IN" sz="2200" b="1" dirty="0">
                <a:latin typeface="Times New Roman" panose="02020603050405020304" pitchFamily="18" charset="0"/>
                <a:cs typeface="Times New Roman" panose="02020603050405020304" pitchFamily="18" charset="0"/>
              </a:rPr>
              <a:t>CUSTOMERS </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26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C42E-B710-D53A-EFD2-C80B68DA54D3}"/>
              </a:ext>
            </a:extLst>
          </p:cNvPr>
          <p:cNvSpPr>
            <a:spLocks noGrp="1"/>
          </p:cNvSpPr>
          <p:nvPr>
            <p:ph type="title"/>
          </p:nvPr>
        </p:nvSpPr>
        <p:spPr>
          <a:xfrm>
            <a:off x="3480318" y="223934"/>
            <a:ext cx="4911012" cy="558077"/>
          </a:xfrm>
        </p:spPr>
        <p:txBody>
          <a:bodyPr>
            <a:normAutofit fontScale="90000"/>
          </a:bodyPr>
          <a:lstStyle/>
          <a:p>
            <a:pPr algn="ctr"/>
            <a:r>
              <a:rPr lang="en-US" sz="4000" b="1" dirty="0"/>
              <a:t>DATA MODELING</a:t>
            </a:r>
            <a:endParaRPr lang="en-IN" sz="4000" b="1" dirty="0"/>
          </a:p>
        </p:txBody>
      </p:sp>
      <p:pic>
        <p:nvPicPr>
          <p:cNvPr id="5" name="Content Placeholder 4">
            <a:extLst>
              <a:ext uri="{FF2B5EF4-FFF2-40B4-BE49-F238E27FC236}">
                <a16:creationId xmlns:a16="http://schemas.microsoft.com/office/drawing/2014/main" id="{5A5E4390-DDDD-970C-A441-B0F62BED5995}"/>
              </a:ext>
            </a:extLst>
          </p:cNvPr>
          <p:cNvPicPr>
            <a:picLocks noGrp="1" noChangeAspect="1"/>
          </p:cNvPicPr>
          <p:nvPr>
            <p:ph idx="1"/>
          </p:nvPr>
        </p:nvPicPr>
        <p:blipFill>
          <a:blip r:embed="rId3">
            <a:alphaModFix/>
          </a:blip>
          <a:stretch>
            <a:fillRect/>
          </a:stretch>
        </p:blipFill>
        <p:spPr>
          <a:xfrm>
            <a:off x="382555" y="867747"/>
            <a:ext cx="11476653" cy="5324138"/>
          </a:xfrm>
          <a:prstGeom prst="rect">
            <a:avLst/>
          </a:prstGeom>
          <a:blipFill>
            <a:blip r:embed="rId2"/>
            <a:tile tx="0" ty="0" sx="100000" sy="100000" flip="none" algn="tl"/>
          </a:blipFill>
        </p:spPr>
      </p:pic>
    </p:spTree>
    <p:extLst>
      <p:ext uri="{BB962C8B-B14F-4D97-AF65-F5344CB8AC3E}">
        <p14:creationId xmlns:p14="http://schemas.microsoft.com/office/powerpoint/2010/main" val="2597761284"/>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{80B6E98E-C16A-42F9-A19D-F4E07FD56E96}tf56160789_win32</Template>
  <TotalTime>549</TotalTime>
  <Words>877</Words>
  <Application>Microsoft Office PowerPoint</Application>
  <PresentationFormat>Widescreen</PresentationFormat>
  <Paragraphs>97</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Algerian</vt:lpstr>
      <vt:lpstr>Bookman Old Style</vt:lpstr>
      <vt:lpstr>Calibri</vt:lpstr>
      <vt:lpstr>Calibri Light</vt:lpstr>
      <vt:lpstr>Franklin Gothic Book</vt:lpstr>
      <vt:lpstr>Times New Roman</vt:lpstr>
      <vt:lpstr>Custom</vt:lpstr>
      <vt:lpstr>LUXURY HOTEL</vt:lpstr>
      <vt:lpstr> TEAM</vt:lpstr>
      <vt:lpstr>PowerPoint Presentation</vt:lpstr>
      <vt:lpstr>INTRODUCTION</vt:lpstr>
      <vt:lpstr>DATA OVERVIEW</vt:lpstr>
      <vt:lpstr>DATASET INFORMATION</vt:lpstr>
      <vt:lpstr>Business Problem</vt:lpstr>
      <vt:lpstr>KPI’s</vt:lpstr>
      <vt:lpstr>DATA MODELING</vt:lpstr>
      <vt:lpstr>EXCEL DASHBOARD</vt:lpstr>
      <vt:lpstr>TABLEAU DASHBOARD</vt:lpstr>
      <vt:lpstr>TABLEAU DASHBOARD</vt:lpstr>
      <vt:lpstr>POWER BI DASHBOARD</vt:lpstr>
      <vt:lpstr>PowerPoint Presentation</vt:lpstr>
      <vt:lpstr>MYSQL QUERY’S </vt:lpstr>
      <vt:lpstr>MYSQL QUERY’S </vt:lpstr>
      <vt:lpstr>PowerPoint Presentation</vt:lpstr>
      <vt:lpstr>IMPACT OF PROJECT</vt:lpstr>
      <vt:lpstr>CHALLENGES ENCOUNTERED</vt:lpstr>
      <vt:lpstr>RECOMMENDATIONS</vt:lpstr>
      <vt:lpstr>LEARNINGS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 WADURKAR</dc:creator>
  <cp:lastModifiedBy>sudama Talwar</cp:lastModifiedBy>
  <cp:revision>3</cp:revision>
  <dcterms:created xsi:type="dcterms:W3CDTF">2025-08-19T13:45:25Z</dcterms:created>
  <dcterms:modified xsi:type="dcterms:W3CDTF">2025-08-24T06:55:58Z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